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6" r:id="rId2"/>
    <p:sldId id="274" r:id="rId3"/>
    <p:sldId id="275" r:id="rId4"/>
    <p:sldId id="276" r:id="rId5"/>
    <p:sldId id="277" r:id="rId6"/>
    <p:sldId id="265" r:id="rId7"/>
    <p:sldId id="258" r:id="rId8"/>
    <p:sldId id="259" r:id="rId9"/>
    <p:sldId id="260" r:id="rId10"/>
    <p:sldId id="261" r:id="rId11"/>
    <p:sldId id="262" r:id="rId12"/>
    <p:sldId id="263" r:id="rId13"/>
    <p:sldId id="264" r:id="rId14"/>
    <p:sldId id="270" r:id="rId15"/>
    <p:sldId id="271" r:id="rId16"/>
    <p:sldId id="272" r:id="rId17"/>
    <p:sldId id="273" r:id="rId18"/>
    <p:sldId id="278" r:id="rId19"/>
    <p:sldId id="279" r:id="rId20"/>
    <p:sldId id="280" r:id="rId21"/>
    <p:sldId id="281"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1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5718D-D150-4A79-9935-A9BE4ECACE37}"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pPr rtl="1"/>
          <a:endParaRPr lang="ar-EG"/>
        </a:p>
      </dgm:t>
    </dgm:pt>
    <dgm:pt modelId="{1AA8C5F2-6D06-4EE8-9A65-398DAF3EC858}">
      <dgm:prSet phldrT="[Text]"/>
      <dgm:spPr/>
      <dgm:t>
        <a:bodyPr/>
        <a:lstStyle/>
        <a:p>
          <a:pPr rtl="1"/>
          <a:r>
            <a:rPr lang="ar-EG" dirty="0" smtClean="0"/>
            <a:t>شعبة الجوفمعويات</a:t>
          </a:r>
          <a:endParaRPr lang="ar-EG" dirty="0"/>
        </a:p>
      </dgm:t>
    </dgm:pt>
    <dgm:pt modelId="{9DE6E4B2-2B52-4B6C-98CD-FEE28C82E4D4}" type="parTrans" cxnId="{04CE723B-97A1-486C-8854-609C91758754}">
      <dgm:prSet/>
      <dgm:spPr/>
      <dgm:t>
        <a:bodyPr/>
        <a:lstStyle/>
        <a:p>
          <a:pPr rtl="1"/>
          <a:endParaRPr lang="ar-EG"/>
        </a:p>
      </dgm:t>
    </dgm:pt>
    <dgm:pt modelId="{4BC58C3D-51F9-464F-A093-9393531FD1D5}" type="sibTrans" cxnId="{04CE723B-97A1-486C-8854-609C91758754}">
      <dgm:prSet/>
      <dgm:spPr/>
      <dgm:t>
        <a:bodyPr/>
        <a:lstStyle/>
        <a:p>
          <a:pPr rtl="1"/>
          <a:endParaRPr lang="ar-EG"/>
        </a:p>
      </dgm:t>
    </dgm:pt>
    <dgm:pt modelId="{D7A1A120-75E0-4C0A-A193-2EE9C185C6A6}">
      <dgm:prSet phldrT="[Text]"/>
      <dgm:spPr/>
      <dgm:t>
        <a:bodyPr/>
        <a:lstStyle/>
        <a:p>
          <a:pPr rtl="1"/>
          <a:r>
            <a:rPr lang="ar-EG" dirty="0" smtClean="0"/>
            <a:t>طائفة الشعاعيات</a:t>
          </a:r>
          <a:endParaRPr lang="ar-EG" dirty="0"/>
        </a:p>
      </dgm:t>
    </dgm:pt>
    <dgm:pt modelId="{B3ED8A13-3705-4BAB-B30D-2BC73161196E}" type="parTrans" cxnId="{DA7BADE3-AAF4-4127-979E-B4535DAA8633}">
      <dgm:prSet/>
      <dgm:spPr/>
      <dgm:t>
        <a:bodyPr/>
        <a:lstStyle/>
        <a:p>
          <a:pPr rtl="1"/>
          <a:endParaRPr lang="ar-EG"/>
        </a:p>
      </dgm:t>
    </dgm:pt>
    <dgm:pt modelId="{F5B9C42B-6F75-4F5B-AD1C-A8F5828FE648}" type="sibTrans" cxnId="{DA7BADE3-AAF4-4127-979E-B4535DAA8633}">
      <dgm:prSet/>
      <dgm:spPr/>
      <dgm:t>
        <a:bodyPr/>
        <a:lstStyle/>
        <a:p>
          <a:pPr rtl="1"/>
          <a:endParaRPr lang="ar-EG"/>
        </a:p>
      </dgm:t>
    </dgm:pt>
    <dgm:pt modelId="{61D806B7-E3A5-4E5B-9FE4-D6A69EED708D}">
      <dgm:prSet phldrT="[Text]"/>
      <dgm:spPr/>
      <dgm:t>
        <a:bodyPr/>
        <a:lstStyle/>
        <a:p>
          <a:pPr rtl="1"/>
          <a:r>
            <a:rPr lang="ar-EG" dirty="0" smtClean="0"/>
            <a:t>طائفة الفنجانيات</a:t>
          </a:r>
          <a:endParaRPr lang="ar-EG" dirty="0"/>
        </a:p>
      </dgm:t>
    </dgm:pt>
    <dgm:pt modelId="{BDB3AEDB-EEDA-41C0-86C9-6A5D57DDC91D}" type="parTrans" cxnId="{4C39191C-4270-4135-8A88-BB42D4790253}">
      <dgm:prSet/>
      <dgm:spPr/>
      <dgm:t>
        <a:bodyPr/>
        <a:lstStyle/>
        <a:p>
          <a:pPr rtl="1"/>
          <a:endParaRPr lang="ar-EG"/>
        </a:p>
      </dgm:t>
    </dgm:pt>
    <dgm:pt modelId="{9F315DBE-B43D-4961-A2FE-190AAE0D5F54}" type="sibTrans" cxnId="{4C39191C-4270-4135-8A88-BB42D4790253}">
      <dgm:prSet/>
      <dgm:spPr/>
      <dgm:t>
        <a:bodyPr/>
        <a:lstStyle/>
        <a:p>
          <a:pPr rtl="1"/>
          <a:endParaRPr lang="ar-EG"/>
        </a:p>
      </dgm:t>
    </dgm:pt>
    <dgm:pt modelId="{AC5B0E6E-C61A-4A25-84D1-77ACE5116A6C}">
      <dgm:prSet phldrT="[Text]"/>
      <dgm:spPr/>
      <dgm:t>
        <a:bodyPr/>
        <a:lstStyle/>
        <a:p>
          <a:pPr rtl="1"/>
          <a:r>
            <a:rPr lang="ar-EG" dirty="0" smtClean="0"/>
            <a:t>طائفة الهدريات</a:t>
          </a:r>
          <a:endParaRPr lang="ar-EG" dirty="0"/>
        </a:p>
      </dgm:t>
    </dgm:pt>
    <dgm:pt modelId="{3C94124D-BEF9-4FBD-93CF-BD9CD5C4E145}" type="parTrans" cxnId="{6D7B0DC5-E174-454A-9E98-668B46C93078}">
      <dgm:prSet/>
      <dgm:spPr/>
      <dgm:t>
        <a:bodyPr/>
        <a:lstStyle/>
        <a:p>
          <a:pPr rtl="1"/>
          <a:endParaRPr lang="ar-EG"/>
        </a:p>
      </dgm:t>
    </dgm:pt>
    <dgm:pt modelId="{B46CAA99-1EC5-4E01-8022-C89533A056EE}" type="sibTrans" cxnId="{6D7B0DC5-E174-454A-9E98-668B46C93078}">
      <dgm:prSet/>
      <dgm:spPr/>
      <dgm:t>
        <a:bodyPr/>
        <a:lstStyle/>
        <a:p>
          <a:pPr rtl="1"/>
          <a:endParaRPr lang="ar-EG"/>
        </a:p>
      </dgm:t>
    </dgm:pt>
    <dgm:pt modelId="{93172474-23CB-4758-B3B5-7E0E6DEF7851}" type="pres">
      <dgm:prSet presAssocID="{1745718D-D150-4A79-9935-A9BE4ECACE37}" presName="hierChild1" presStyleCnt="0">
        <dgm:presLayoutVars>
          <dgm:orgChart val="1"/>
          <dgm:chPref val="1"/>
          <dgm:dir/>
          <dgm:animOne val="branch"/>
          <dgm:animLvl val="lvl"/>
          <dgm:resizeHandles/>
        </dgm:presLayoutVars>
      </dgm:prSet>
      <dgm:spPr/>
      <dgm:t>
        <a:bodyPr/>
        <a:lstStyle/>
        <a:p>
          <a:endParaRPr lang="en-US"/>
        </a:p>
      </dgm:t>
    </dgm:pt>
    <dgm:pt modelId="{86029727-2591-4AAD-B886-387AFE7EA4D4}" type="pres">
      <dgm:prSet presAssocID="{1AA8C5F2-6D06-4EE8-9A65-398DAF3EC858}" presName="hierRoot1" presStyleCnt="0">
        <dgm:presLayoutVars>
          <dgm:hierBranch val="init"/>
        </dgm:presLayoutVars>
      </dgm:prSet>
      <dgm:spPr/>
    </dgm:pt>
    <dgm:pt modelId="{8AE1108E-8B36-4647-A4DF-ABF55AE85472}" type="pres">
      <dgm:prSet presAssocID="{1AA8C5F2-6D06-4EE8-9A65-398DAF3EC858}" presName="rootComposite1" presStyleCnt="0"/>
      <dgm:spPr/>
    </dgm:pt>
    <dgm:pt modelId="{4E4BF9E0-E8F4-4A61-B6FC-D178B80C12B4}" type="pres">
      <dgm:prSet presAssocID="{1AA8C5F2-6D06-4EE8-9A65-398DAF3EC858}" presName="rootText1" presStyleLbl="node0" presStyleIdx="0" presStyleCnt="1" custScaleX="190026" custScaleY="111367">
        <dgm:presLayoutVars>
          <dgm:chPref val="3"/>
        </dgm:presLayoutVars>
      </dgm:prSet>
      <dgm:spPr/>
      <dgm:t>
        <a:bodyPr/>
        <a:lstStyle/>
        <a:p>
          <a:endParaRPr lang="en-US"/>
        </a:p>
      </dgm:t>
    </dgm:pt>
    <dgm:pt modelId="{D37227A9-ADEC-47E8-9DDA-3E8CBF5C35C9}" type="pres">
      <dgm:prSet presAssocID="{1AA8C5F2-6D06-4EE8-9A65-398DAF3EC858}" presName="rootConnector1" presStyleLbl="node1" presStyleIdx="0" presStyleCnt="0"/>
      <dgm:spPr/>
      <dgm:t>
        <a:bodyPr/>
        <a:lstStyle/>
        <a:p>
          <a:endParaRPr lang="en-US"/>
        </a:p>
      </dgm:t>
    </dgm:pt>
    <dgm:pt modelId="{3738B011-7132-4BD3-97F9-69EDC735CDFF}" type="pres">
      <dgm:prSet presAssocID="{1AA8C5F2-6D06-4EE8-9A65-398DAF3EC858}" presName="hierChild2" presStyleCnt="0"/>
      <dgm:spPr/>
    </dgm:pt>
    <dgm:pt modelId="{23A63E21-9C24-4CED-83C1-200B33DDA0A1}" type="pres">
      <dgm:prSet presAssocID="{B3ED8A13-3705-4BAB-B30D-2BC73161196E}" presName="Name37" presStyleLbl="parChTrans1D2" presStyleIdx="0" presStyleCnt="3"/>
      <dgm:spPr/>
      <dgm:t>
        <a:bodyPr/>
        <a:lstStyle/>
        <a:p>
          <a:endParaRPr lang="en-US"/>
        </a:p>
      </dgm:t>
    </dgm:pt>
    <dgm:pt modelId="{7870974F-1697-4EE4-8230-31AD427A0511}" type="pres">
      <dgm:prSet presAssocID="{D7A1A120-75E0-4C0A-A193-2EE9C185C6A6}" presName="hierRoot2" presStyleCnt="0">
        <dgm:presLayoutVars>
          <dgm:hierBranch val="init"/>
        </dgm:presLayoutVars>
      </dgm:prSet>
      <dgm:spPr/>
    </dgm:pt>
    <dgm:pt modelId="{B74675C9-9ABD-4D1B-BC00-471C25769C2B}" type="pres">
      <dgm:prSet presAssocID="{D7A1A120-75E0-4C0A-A193-2EE9C185C6A6}" presName="rootComposite" presStyleCnt="0"/>
      <dgm:spPr/>
    </dgm:pt>
    <dgm:pt modelId="{312545D0-4AE2-4EF8-ADC5-AC651DE41F92}" type="pres">
      <dgm:prSet presAssocID="{D7A1A120-75E0-4C0A-A193-2EE9C185C6A6}" presName="rootText" presStyleLbl="node2" presStyleIdx="0" presStyleCnt="3">
        <dgm:presLayoutVars>
          <dgm:chPref val="3"/>
        </dgm:presLayoutVars>
      </dgm:prSet>
      <dgm:spPr/>
      <dgm:t>
        <a:bodyPr/>
        <a:lstStyle/>
        <a:p>
          <a:endParaRPr lang="en-US"/>
        </a:p>
      </dgm:t>
    </dgm:pt>
    <dgm:pt modelId="{6F2C3CBE-94C5-4D15-8A04-24FD43A747CE}" type="pres">
      <dgm:prSet presAssocID="{D7A1A120-75E0-4C0A-A193-2EE9C185C6A6}" presName="rootConnector" presStyleLbl="node2" presStyleIdx="0" presStyleCnt="3"/>
      <dgm:spPr/>
      <dgm:t>
        <a:bodyPr/>
        <a:lstStyle/>
        <a:p>
          <a:endParaRPr lang="en-US"/>
        </a:p>
      </dgm:t>
    </dgm:pt>
    <dgm:pt modelId="{BB20B4B7-5E0C-43F9-9979-25B3C3E6988A}" type="pres">
      <dgm:prSet presAssocID="{D7A1A120-75E0-4C0A-A193-2EE9C185C6A6}" presName="hierChild4" presStyleCnt="0"/>
      <dgm:spPr/>
    </dgm:pt>
    <dgm:pt modelId="{A13FE7FA-E7D5-4B55-9B52-B515CA57818F}" type="pres">
      <dgm:prSet presAssocID="{D7A1A120-75E0-4C0A-A193-2EE9C185C6A6}" presName="hierChild5" presStyleCnt="0"/>
      <dgm:spPr/>
    </dgm:pt>
    <dgm:pt modelId="{6EA72025-89A4-4E2D-A408-9C016619E34B}" type="pres">
      <dgm:prSet presAssocID="{BDB3AEDB-EEDA-41C0-86C9-6A5D57DDC91D}" presName="Name37" presStyleLbl="parChTrans1D2" presStyleIdx="1" presStyleCnt="3"/>
      <dgm:spPr/>
      <dgm:t>
        <a:bodyPr/>
        <a:lstStyle/>
        <a:p>
          <a:endParaRPr lang="en-US"/>
        </a:p>
      </dgm:t>
    </dgm:pt>
    <dgm:pt modelId="{884A48FB-03EF-4809-83C6-F912F642F901}" type="pres">
      <dgm:prSet presAssocID="{61D806B7-E3A5-4E5B-9FE4-D6A69EED708D}" presName="hierRoot2" presStyleCnt="0">
        <dgm:presLayoutVars>
          <dgm:hierBranch val="init"/>
        </dgm:presLayoutVars>
      </dgm:prSet>
      <dgm:spPr/>
    </dgm:pt>
    <dgm:pt modelId="{6B79D2DB-4985-45BC-9625-28ED7A6E96E3}" type="pres">
      <dgm:prSet presAssocID="{61D806B7-E3A5-4E5B-9FE4-D6A69EED708D}" presName="rootComposite" presStyleCnt="0"/>
      <dgm:spPr/>
    </dgm:pt>
    <dgm:pt modelId="{FDAA383C-0922-4E50-B294-EEEE387748BC}" type="pres">
      <dgm:prSet presAssocID="{61D806B7-E3A5-4E5B-9FE4-D6A69EED708D}" presName="rootText" presStyleLbl="node2" presStyleIdx="1" presStyleCnt="3">
        <dgm:presLayoutVars>
          <dgm:chPref val="3"/>
        </dgm:presLayoutVars>
      </dgm:prSet>
      <dgm:spPr/>
      <dgm:t>
        <a:bodyPr/>
        <a:lstStyle/>
        <a:p>
          <a:pPr rtl="1"/>
          <a:endParaRPr lang="ar-EG"/>
        </a:p>
      </dgm:t>
    </dgm:pt>
    <dgm:pt modelId="{5B44B0B1-7ADB-4EE2-8EF3-2AD87AC58CAE}" type="pres">
      <dgm:prSet presAssocID="{61D806B7-E3A5-4E5B-9FE4-D6A69EED708D}" presName="rootConnector" presStyleLbl="node2" presStyleIdx="1" presStyleCnt="3"/>
      <dgm:spPr/>
      <dgm:t>
        <a:bodyPr/>
        <a:lstStyle/>
        <a:p>
          <a:endParaRPr lang="en-US"/>
        </a:p>
      </dgm:t>
    </dgm:pt>
    <dgm:pt modelId="{6B7E99A5-11B4-45DA-B793-A844BC615401}" type="pres">
      <dgm:prSet presAssocID="{61D806B7-E3A5-4E5B-9FE4-D6A69EED708D}" presName="hierChild4" presStyleCnt="0"/>
      <dgm:spPr/>
    </dgm:pt>
    <dgm:pt modelId="{B38D8867-6A57-4572-88A2-512B76DBF535}" type="pres">
      <dgm:prSet presAssocID="{61D806B7-E3A5-4E5B-9FE4-D6A69EED708D}" presName="hierChild5" presStyleCnt="0"/>
      <dgm:spPr/>
    </dgm:pt>
    <dgm:pt modelId="{A67EC522-5C73-4811-BBBD-4F7DD5C0AF5B}" type="pres">
      <dgm:prSet presAssocID="{3C94124D-BEF9-4FBD-93CF-BD9CD5C4E145}" presName="Name37" presStyleLbl="parChTrans1D2" presStyleIdx="2" presStyleCnt="3"/>
      <dgm:spPr/>
      <dgm:t>
        <a:bodyPr/>
        <a:lstStyle/>
        <a:p>
          <a:endParaRPr lang="en-US"/>
        </a:p>
      </dgm:t>
    </dgm:pt>
    <dgm:pt modelId="{6C1FD332-4498-4489-AA0A-FCA15055E5EC}" type="pres">
      <dgm:prSet presAssocID="{AC5B0E6E-C61A-4A25-84D1-77ACE5116A6C}" presName="hierRoot2" presStyleCnt="0">
        <dgm:presLayoutVars>
          <dgm:hierBranch val="init"/>
        </dgm:presLayoutVars>
      </dgm:prSet>
      <dgm:spPr/>
    </dgm:pt>
    <dgm:pt modelId="{B5CBE927-FAFC-4591-8C68-0630F6920AF5}" type="pres">
      <dgm:prSet presAssocID="{AC5B0E6E-C61A-4A25-84D1-77ACE5116A6C}" presName="rootComposite" presStyleCnt="0"/>
      <dgm:spPr/>
    </dgm:pt>
    <dgm:pt modelId="{A14B3F06-1230-44EB-BAB2-ABB55AD97BAF}" type="pres">
      <dgm:prSet presAssocID="{AC5B0E6E-C61A-4A25-84D1-77ACE5116A6C}" presName="rootText" presStyleLbl="node2" presStyleIdx="2" presStyleCnt="3">
        <dgm:presLayoutVars>
          <dgm:chPref val="3"/>
        </dgm:presLayoutVars>
      </dgm:prSet>
      <dgm:spPr/>
      <dgm:t>
        <a:bodyPr/>
        <a:lstStyle/>
        <a:p>
          <a:endParaRPr lang="en-US"/>
        </a:p>
      </dgm:t>
    </dgm:pt>
    <dgm:pt modelId="{BCC96341-3424-4B51-938E-AD5EDB4EADDF}" type="pres">
      <dgm:prSet presAssocID="{AC5B0E6E-C61A-4A25-84D1-77ACE5116A6C}" presName="rootConnector" presStyleLbl="node2" presStyleIdx="2" presStyleCnt="3"/>
      <dgm:spPr/>
      <dgm:t>
        <a:bodyPr/>
        <a:lstStyle/>
        <a:p>
          <a:endParaRPr lang="en-US"/>
        </a:p>
      </dgm:t>
    </dgm:pt>
    <dgm:pt modelId="{C21B1333-1E55-400A-B499-0B4D23A1DF9F}" type="pres">
      <dgm:prSet presAssocID="{AC5B0E6E-C61A-4A25-84D1-77ACE5116A6C}" presName="hierChild4" presStyleCnt="0"/>
      <dgm:spPr/>
    </dgm:pt>
    <dgm:pt modelId="{3C3A937A-D3C9-4D79-9E4A-B40493B67C4D}" type="pres">
      <dgm:prSet presAssocID="{AC5B0E6E-C61A-4A25-84D1-77ACE5116A6C}" presName="hierChild5" presStyleCnt="0"/>
      <dgm:spPr/>
    </dgm:pt>
    <dgm:pt modelId="{0BFE2FA4-AE8C-4DCD-B88D-A74BA3DE33FE}" type="pres">
      <dgm:prSet presAssocID="{1AA8C5F2-6D06-4EE8-9A65-398DAF3EC858}" presName="hierChild3" presStyleCnt="0"/>
      <dgm:spPr/>
    </dgm:pt>
  </dgm:ptLst>
  <dgm:cxnLst>
    <dgm:cxn modelId="{F2AAAAE1-9BF9-4916-AD52-DCA0B7741F8E}" type="presOf" srcId="{61D806B7-E3A5-4E5B-9FE4-D6A69EED708D}" destId="{5B44B0B1-7ADB-4EE2-8EF3-2AD87AC58CAE}" srcOrd="1" destOrd="0" presId="urn:microsoft.com/office/officeart/2005/8/layout/orgChart1"/>
    <dgm:cxn modelId="{EAE6AA8E-BCD3-465C-AE23-12FB54E873C8}" type="presOf" srcId="{3C94124D-BEF9-4FBD-93CF-BD9CD5C4E145}" destId="{A67EC522-5C73-4811-BBBD-4F7DD5C0AF5B}" srcOrd="0" destOrd="0" presId="urn:microsoft.com/office/officeart/2005/8/layout/orgChart1"/>
    <dgm:cxn modelId="{04CE723B-97A1-486C-8854-609C91758754}" srcId="{1745718D-D150-4A79-9935-A9BE4ECACE37}" destId="{1AA8C5F2-6D06-4EE8-9A65-398DAF3EC858}" srcOrd="0" destOrd="0" parTransId="{9DE6E4B2-2B52-4B6C-98CD-FEE28C82E4D4}" sibTransId="{4BC58C3D-51F9-464F-A093-9393531FD1D5}"/>
    <dgm:cxn modelId="{1429FBAD-834D-4E62-9D5F-901981FFDBB8}" type="presOf" srcId="{61D806B7-E3A5-4E5B-9FE4-D6A69EED708D}" destId="{FDAA383C-0922-4E50-B294-EEEE387748BC}" srcOrd="0" destOrd="0" presId="urn:microsoft.com/office/officeart/2005/8/layout/orgChart1"/>
    <dgm:cxn modelId="{5E2CE727-E31C-4860-A659-A5DCEE5D528E}" type="presOf" srcId="{D7A1A120-75E0-4C0A-A193-2EE9C185C6A6}" destId="{312545D0-4AE2-4EF8-ADC5-AC651DE41F92}" srcOrd="0" destOrd="0" presId="urn:microsoft.com/office/officeart/2005/8/layout/orgChart1"/>
    <dgm:cxn modelId="{968970B0-BF13-4C60-8074-0DE80F7763AB}" type="presOf" srcId="{1AA8C5F2-6D06-4EE8-9A65-398DAF3EC858}" destId="{4E4BF9E0-E8F4-4A61-B6FC-D178B80C12B4}" srcOrd="0" destOrd="0" presId="urn:microsoft.com/office/officeart/2005/8/layout/orgChart1"/>
    <dgm:cxn modelId="{D0717F18-2068-4804-8982-43379B4A676A}" type="presOf" srcId="{BDB3AEDB-EEDA-41C0-86C9-6A5D57DDC91D}" destId="{6EA72025-89A4-4E2D-A408-9C016619E34B}" srcOrd="0" destOrd="0" presId="urn:microsoft.com/office/officeart/2005/8/layout/orgChart1"/>
    <dgm:cxn modelId="{4C39191C-4270-4135-8A88-BB42D4790253}" srcId="{1AA8C5F2-6D06-4EE8-9A65-398DAF3EC858}" destId="{61D806B7-E3A5-4E5B-9FE4-D6A69EED708D}" srcOrd="1" destOrd="0" parTransId="{BDB3AEDB-EEDA-41C0-86C9-6A5D57DDC91D}" sibTransId="{9F315DBE-B43D-4961-A2FE-190AAE0D5F54}"/>
    <dgm:cxn modelId="{3D4C3375-0521-4C97-9090-21BE51517249}" type="presOf" srcId="{B3ED8A13-3705-4BAB-B30D-2BC73161196E}" destId="{23A63E21-9C24-4CED-83C1-200B33DDA0A1}" srcOrd="0" destOrd="0" presId="urn:microsoft.com/office/officeart/2005/8/layout/orgChart1"/>
    <dgm:cxn modelId="{6D7B0DC5-E174-454A-9E98-668B46C93078}" srcId="{1AA8C5F2-6D06-4EE8-9A65-398DAF3EC858}" destId="{AC5B0E6E-C61A-4A25-84D1-77ACE5116A6C}" srcOrd="2" destOrd="0" parTransId="{3C94124D-BEF9-4FBD-93CF-BD9CD5C4E145}" sibTransId="{B46CAA99-1EC5-4E01-8022-C89533A056EE}"/>
    <dgm:cxn modelId="{47887D19-5285-45E7-A5B3-66C167DE196C}" type="presOf" srcId="{1745718D-D150-4A79-9935-A9BE4ECACE37}" destId="{93172474-23CB-4758-B3B5-7E0E6DEF7851}" srcOrd="0" destOrd="0" presId="urn:microsoft.com/office/officeart/2005/8/layout/orgChart1"/>
    <dgm:cxn modelId="{E909AF7D-B1B4-4F63-961F-F3DBAF14AE9A}" type="presOf" srcId="{AC5B0E6E-C61A-4A25-84D1-77ACE5116A6C}" destId="{BCC96341-3424-4B51-938E-AD5EDB4EADDF}" srcOrd="1" destOrd="0" presId="urn:microsoft.com/office/officeart/2005/8/layout/orgChart1"/>
    <dgm:cxn modelId="{00954114-D37F-46BF-B659-10BB132E6B77}" type="presOf" srcId="{D7A1A120-75E0-4C0A-A193-2EE9C185C6A6}" destId="{6F2C3CBE-94C5-4D15-8A04-24FD43A747CE}" srcOrd="1" destOrd="0" presId="urn:microsoft.com/office/officeart/2005/8/layout/orgChart1"/>
    <dgm:cxn modelId="{DA7BADE3-AAF4-4127-979E-B4535DAA8633}" srcId="{1AA8C5F2-6D06-4EE8-9A65-398DAF3EC858}" destId="{D7A1A120-75E0-4C0A-A193-2EE9C185C6A6}" srcOrd="0" destOrd="0" parTransId="{B3ED8A13-3705-4BAB-B30D-2BC73161196E}" sibTransId="{F5B9C42B-6F75-4F5B-AD1C-A8F5828FE648}"/>
    <dgm:cxn modelId="{BDF540CE-FBE5-4BD6-B4C7-A71C1DCF7C2C}" type="presOf" srcId="{AC5B0E6E-C61A-4A25-84D1-77ACE5116A6C}" destId="{A14B3F06-1230-44EB-BAB2-ABB55AD97BAF}" srcOrd="0" destOrd="0" presId="urn:microsoft.com/office/officeart/2005/8/layout/orgChart1"/>
    <dgm:cxn modelId="{3C995BAC-54DD-4946-8ED3-B461CBA2E659}" type="presOf" srcId="{1AA8C5F2-6D06-4EE8-9A65-398DAF3EC858}" destId="{D37227A9-ADEC-47E8-9DDA-3E8CBF5C35C9}" srcOrd="1" destOrd="0" presId="urn:microsoft.com/office/officeart/2005/8/layout/orgChart1"/>
    <dgm:cxn modelId="{5E2C7BCD-3265-4B0C-9955-ADF9EF710D40}" type="presParOf" srcId="{93172474-23CB-4758-B3B5-7E0E6DEF7851}" destId="{86029727-2591-4AAD-B886-387AFE7EA4D4}" srcOrd="0" destOrd="0" presId="urn:microsoft.com/office/officeart/2005/8/layout/orgChart1"/>
    <dgm:cxn modelId="{B2D7DE1E-6705-4709-906E-6345A6477CF3}" type="presParOf" srcId="{86029727-2591-4AAD-B886-387AFE7EA4D4}" destId="{8AE1108E-8B36-4647-A4DF-ABF55AE85472}" srcOrd="0" destOrd="0" presId="urn:microsoft.com/office/officeart/2005/8/layout/orgChart1"/>
    <dgm:cxn modelId="{BEABD895-3D26-418E-924E-0078923136AB}" type="presParOf" srcId="{8AE1108E-8B36-4647-A4DF-ABF55AE85472}" destId="{4E4BF9E0-E8F4-4A61-B6FC-D178B80C12B4}" srcOrd="0" destOrd="0" presId="urn:microsoft.com/office/officeart/2005/8/layout/orgChart1"/>
    <dgm:cxn modelId="{D77B277E-1D11-497C-B838-C0C97FF6DFE0}" type="presParOf" srcId="{8AE1108E-8B36-4647-A4DF-ABF55AE85472}" destId="{D37227A9-ADEC-47E8-9DDA-3E8CBF5C35C9}" srcOrd="1" destOrd="0" presId="urn:microsoft.com/office/officeart/2005/8/layout/orgChart1"/>
    <dgm:cxn modelId="{EDCC73CF-6EBB-42BC-9515-4054E7A64701}" type="presParOf" srcId="{86029727-2591-4AAD-B886-387AFE7EA4D4}" destId="{3738B011-7132-4BD3-97F9-69EDC735CDFF}" srcOrd="1" destOrd="0" presId="urn:microsoft.com/office/officeart/2005/8/layout/orgChart1"/>
    <dgm:cxn modelId="{0711C5DF-F7A2-4619-8E90-00F21A88D41A}" type="presParOf" srcId="{3738B011-7132-4BD3-97F9-69EDC735CDFF}" destId="{23A63E21-9C24-4CED-83C1-200B33DDA0A1}" srcOrd="0" destOrd="0" presId="urn:microsoft.com/office/officeart/2005/8/layout/orgChart1"/>
    <dgm:cxn modelId="{EF531E8D-B312-4BF5-A2B7-02805EA11E28}" type="presParOf" srcId="{3738B011-7132-4BD3-97F9-69EDC735CDFF}" destId="{7870974F-1697-4EE4-8230-31AD427A0511}" srcOrd="1" destOrd="0" presId="urn:microsoft.com/office/officeart/2005/8/layout/orgChart1"/>
    <dgm:cxn modelId="{F0BC25A9-8E5E-4644-BA21-0195FC3D148D}" type="presParOf" srcId="{7870974F-1697-4EE4-8230-31AD427A0511}" destId="{B74675C9-9ABD-4D1B-BC00-471C25769C2B}" srcOrd="0" destOrd="0" presId="urn:microsoft.com/office/officeart/2005/8/layout/orgChart1"/>
    <dgm:cxn modelId="{9B3EF933-D344-4CAE-8F92-993CD3C0AA70}" type="presParOf" srcId="{B74675C9-9ABD-4D1B-BC00-471C25769C2B}" destId="{312545D0-4AE2-4EF8-ADC5-AC651DE41F92}" srcOrd="0" destOrd="0" presId="urn:microsoft.com/office/officeart/2005/8/layout/orgChart1"/>
    <dgm:cxn modelId="{3A8EF2D6-F726-47D3-B32E-3153D75E99B2}" type="presParOf" srcId="{B74675C9-9ABD-4D1B-BC00-471C25769C2B}" destId="{6F2C3CBE-94C5-4D15-8A04-24FD43A747CE}" srcOrd="1" destOrd="0" presId="urn:microsoft.com/office/officeart/2005/8/layout/orgChart1"/>
    <dgm:cxn modelId="{8F24226F-3AB2-426B-B228-FC00D28B33A4}" type="presParOf" srcId="{7870974F-1697-4EE4-8230-31AD427A0511}" destId="{BB20B4B7-5E0C-43F9-9979-25B3C3E6988A}" srcOrd="1" destOrd="0" presId="urn:microsoft.com/office/officeart/2005/8/layout/orgChart1"/>
    <dgm:cxn modelId="{F2FB4692-9281-4476-9B27-131E0D5D0E39}" type="presParOf" srcId="{7870974F-1697-4EE4-8230-31AD427A0511}" destId="{A13FE7FA-E7D5-4B55-9B52-B515CA57818F}" srcOrd="2" destOrd="0" presId="urn:microsoft.com/office/officeart/2005/8/layout/orgChart1"/>
    <dgm:cxn modelId="{CE91CA24-D6DF-4573-B696-C08E84757277}" type="presParOf" srcId="{3738B011-7132-4BD3-97F9-69EDC735CDFF}" destId="{6EA72025-89A4-4E2D-A408-9C016619E34B}" srcOrd="2" destOrd="0" presId="urn:microsoft.com/office/officeart/2005/8/layout/orgChart1"/>
    <dgm:cxn modelId="{5FEA5510-26AF-4B49-9F1C-25A06F03BBB4}" type="presParOf" srcId="{3738B011-7132-4BD3-97F9-69EDC735CDFF}" destId="{884A48FB-03EF-4809-83C6-F912F642F901}" srcOrd="3" destOrd="0" presId="urn:microsoft.com/office/officeart/2005/8/layout/orgChart1"/>
    <dgm:cxn modelId="{DF6826BF-F91B-41D6-B5CD-1D87A326A8B5}" type="presParOf" srcId="{884A48FB-03EF-4809-83C6-F912F642F901}" destId="{6B79D2DB-4985-45BC-9625-28ED7A6E96E3}" srcOrd="0" destOrd="0" presId="urn:microsoft.com/office/officeart/2005/8/layout/orgChart1"/>
    <dgm:cxn modelId="{E65BB665-9D7F-44CC-B76E-B68D4080C6C7}" type="presParOf" srcId="{6B79D2DB-4985-45BC-9625-28ED7A6E96E3}" destId="{FDAA383C-0922-4E50-B294-EEEE387748BC}" srcOrd="0" destOrd="0" presId="urn:microsoft.com/office/officeart/2005/8/layout/orgChart1"/>
    <dgm:cxn modelId="{C326AD5E-5075-43D5-9364-9E5585DFF3BB}" type="presParOf" srcId="{6B79D2DB-4985-45BC-9625-28ED7A6E96E3}" destId="{5B44B0B1-7ADB-4EE2-8EF3-2AD87AC58CAE}" srcOrd="1" destOrd="0" presId="urn:microsoft.com/office/officeart/2005/8/layout/orgChart1"/>
    <dgm:cxn modelId="{DE3BD327-3D64-4FA9-B1D8-7C78E9BAD723}" type="presParOf" srcId="{884A48FB-03EF-4809-83C6-F912F642F901}" destId="{6B7E99A5-11B4-45DA-B793-A844BC615401}" srcOrd="1" destOrd="0" presId="urn:microsoft.com/office/officeart/2005/8/layout/orgChart1"/>
    <dgm:cxn modelId="{CB2C201C-A7A6-4ED7-AF75-F39BD65E6589}" type="presParOf" srcId="{884A48FB-03EF-4809-83C6-F912F642F901}" destId="{B38D8867-6A57-4572-88A2-512B76DBF535}" srcOrd="2" destOrd="0" presId="urn:microsoft.com/office/officeart/2005/8/layout/orgChart1"/>
    <dgm:cxn modelId="{2CF19D43-2A77-4AF1-B654-B13A6865BBB8}" type="presParOf" srcId="{3738B011-7132-4BD3-97F9-69EDC735CDFF}" destId="{A67EC522-5C73-4811-BBBD-4F7DD5C0AF5B}" srcOrd="4" destOrd="0" presId="urn:microsoft.com/office/officeart/2005/8/layout/orgChart1"/>
    <dgm:cxn modelId="{AE8D1205-41CE-4FA2-BAF9-EAA32FE4A28A}" type="presParOf" srcId="{3738B011-7132-4BD3-97F9-69EDC735CDFF}" destId="{6C1FD332-4498-4489-AA0A-FCA15055E5EC}" srcOrd="5" destOrd="0" presId="urn:microsoft.com/office/officeart/2005/8/layout/orgChart1"/>
    <dgm:cxn modelId="{D437413A-9A37-4EF5-93F4-CAD5D8439577}" type="presParOf" srcId="{6C1FD332-4498-4489-AA0A-FCA15055E5EC}" destId="{B5CBE927-FAFC-4591-8C68-0630F6920AF5}" srcOrd="0" destOrd="0" presId="urn:microsoft.com/office/officeart/2005/8/layout/orgChart1"/>
    <dgm:cxn modelId="{F766EF44-AA73-44EF-A647-3BBD453DB6D0}" type="presParOf" srcId="{B5CBE927-FAFC-4591-8C68-0630F6920AF5}" destId="{A14B3F06-1230-44EB-BAB2-ABB55AD97BAF}" srcOrd="0" destOrd="0" presId="urn:microsoft.com/office/officeart/2005/8/layout/orgChart1"/>
    <dgm:cxn modelId="{3B264FB4-500D-4051-92C8-BE23D636AC01}" type="presParOf" srcId="{B5CBE927-FAFC-4591-8C68-0630F6920AF5}" destId="{BCC96341-3424-4B51-938E-AD5EDB4EADDF}" srcOrd="1" destOrd="0" presId="urn:microsoft.com/office/officeart/2005/8/layout/orgChart1"/>
    <dgm:cxn modelId="{B817725A-5C0C-41FC-96B9-827C8491FFEE}" type="presParOf" srcId="{6C1FD332-4498-4489-AA0A-FCA15055E5EC}" destId="{C21B1333-1E55-400A-B499-0B4D23A1DF9F}" srcOrd="1" destOrd="0" presId="urn:microsoft.com/office/officeart/2005/8/layout/orgChart1"/>
    <dgm:cxn modelId="{C12A7B6A-B30F-486A-9A56-36FB450DD38A}" type="presParOf" srcId="{6C1FD332-4498-4489-AA0A-FCA15055E5EC}" destId="{3C3A937A-D3C9-4D79-9E4A-B40493B67C4D}" srcOrd="2" destOrd="0" presId="urn:microsoft.com/office/officeart/2005/8/layout/orgChart1"/>
    <dgm:cxn modelId="{51AA7A83-02E9-4CE6-8E42-BBA2B3C34F9C}" type="presParOf" srcId="{86029727-2591-4AAD-B886-387AFE7EA4D4}" destId="{0BFE2FA4-AE8C-4DCD-B88D-A74BA3DE33F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7EC522-5C73-4811-BBBD-4F7DD5C0AF5B}">
      <dsp:nvSpPr>
        <dsp:cNvPr id="0" name=""/>
        <dsp:cNvSpPr/>
      </dsp:nvSpPr>
      <dsp:spPr>
        <a:xfrm>
          <a:off x="4114800" y="3016143"/>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72025-89A4-4E2D-A408-9C016619E34B}">
      <dsp:nvSpPr>
        <dsp:cNvPr id="0" name=""/>
        <dsp:cNvSpPr/>
      </dsp:nvSpPr>
      <dsp:spPr>
        <a:xfrm>
          <a:off x="4069080" y="3016143"/>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A63E21-9C24-4CED-83C1-200B33DDA0A1}">
      <dsp:nvSpPr>
        <dsp:cNvPr id="0" name=""/>
        <dsp:cNvSpPr/>
      </dsp:nvSpPr>
      <dsp:spPr>
        <a:xfrm>
          <a:off x="1203548" y="3016143"/>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4BF9E0-E8F4-4A61-B6FC-D178B80C12B4}">
      <dsp:nvSpPr>
        <dsp:cNvPr id="0" name=""/>
        <dsp:cNvSpPr/>
      </dsp:nvSpPr>
      <dsp:spPr>
        <a:xfrm>
          <a:off x="1828794" y="1676402"/>
          <a:ext cx="4572011" cy="133974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1">
            <a:lnSpc>
              <a:spcPct val="90000"/>
            </a:lnSpc>
            <a:spcBef>
              <a:spcPct val="0"/>
            </a:spcBef>
            <a:spcAft>
              <a:spcPct val="35000"/>
            </a:spcAft>
          </a:pPr>
          <a:r>
            <a:rPr lang="ar-EG" sz="4300" kern="1200" dirty="0" smtClean="0"/>
            <a:t>شعبة الجوفمعويات</a:t>
          </a:r>
          <a:endParaRPr lang="ar-EG" sz="4300" kern="1200" dirty="0"/>
        </a:p>
      </dsp:txBody>
      <dsp:txXfrm>
        <a:off x="1828794" y="1676402"/>
        <a:ext cx="4572011" cy="1339740"/>
      </dsp:txXfrm>
    </dsp:sp>
    <dsp:sp modelId="{312545D0-4AE2-4EF8-ADC5-AC651DE41F92}">
      <dsp:nvSpPr>
        <dsp:cNvPr id="0" name=""/>
        <dsp:cNvSpPr/>
      </dsp:nvSpPr>
      <dsp:spPr>
        <a:xfrm>
          <a:off x="552" y="3521401"/>
          <a:ext cx="2405992" cy="120299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1">
            <a:lnSpc>
              <a:spcPct val="90000"/>
            </a:lnSpc>
            <a:spcBef>
              <a:spcPct val="0"/>
            </a:spcBef>
            <a:spcAft>
              <a:spcPct val="35000"/>
            </a:spcAft>
          </a:pPr>
          <a:r>
            <a:rPr lang="ar-EG" sz="4300" kern="1200" dirty="0" smtClean="0"/>
            <a:t>طائفة الشعاعيات</a:t>
          </a:r>
          <a:endParaRPr lang="ar-EG" sz="4300" kern="1200" dirty="0"/>
        </a:p>
      </dsp:txBody>
      <dsp:txXfrm>
        <a:off x="552" y="3521401"/>
        <a:ext cx="2405992" cy="1202996"/>
      </dsp:txXfrm>
    </dsp:sp>
    <dsp:sp modelId="{FDAA383C-0922-4E50-B294-EEEE387748BC}">
      <dsp:nvSpPr>
        <dsp:cNvPr id="0" name=""/>
        <dsp:cNvSpPr/>
      </dsp:nvSpPr>
      <dsp:spPr>
        <a:xfrm>
          <a:off x="2911803" y="3521401"/>
          <a:ext cx="2405992" cy="120299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1">
            <a:lnSpc>
              <a:spcPct val="90000"/>
            </a:lnSpc>
            <a:spcBef>
              <a:spcPct val="0"/>
            </a:spcBef>
            <a:spcAft>
              <a:spcPct val="35000"/>
            </a:spcAft>
          </a:pPr>
          <a:r>
            <a:rPr lang="ar-EG" sz="4300" kern="1200" dirty="0" smtClean="0"/>
            <a:t>طائفة الفنجانيات</a:t>
          </a:r>
          <a:endParaRPr lang="ar-EG" sz="4300" kern="1200" dirty="0"/>
        </a:p>
      </dsp:txBody>
      <dsp:txXfrm>
        <a:off x="2911803" y="3521401"/>
        <a:ext cx="2405992" cy="1202996"/>
      </dsp:txXfrm>
    </dsp:sp>
    <dsp:sp modelId="{A14B3F06-1230-44EB-BAB2-ABB55AD97BAF}">
      <dsp:nvSpPr>
        <dsp:cNvPr id="0" name=""/>
        <dsp:cNvSpPr/>
      </dsp:nvSpPr>
      <dsp:spPr>
        <a:xfrm>
          <a:off x="5823054" y="3521401"/>
          <a:ext cx="2405992" cy="120299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1">
            <a:lnSpc>
              <a:spcPct val="90000"/>
            </a:lnSpc>
            <a:spcBef>
              <a:spcPct val="0"/>
            </a:spcBef>
            <a:spcAft>
              <a:spcPct val="35000"/>
            </a:spcAft>
          </a:pPr>
          <a:r>
            <a:rPr lang="ar-EG" sz="4300" kern="1200" dirty="0" smtClean="0"/>
            <a:t>طائفة الهدريات</a:t>
          </a:r>
          <a:endParaRPr lang="ar-EG" sz="4300" kern="1200" dirty="0"/>
        </a:p>
      </dsp:txBody>
      <dsp:txXfrm>
        <a:off x="5823054" y="3521401"/>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10/12/2017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773159"/>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Narrow"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Narrow"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Narrow"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b="1" i="0" u="none" strike="noStrike" cap="none" normalizeH="0" baseline="0" dirty="0" err="1" smtClean="0">
                <a:ln>
                  <a:noFill/>
                </a:ln>
                <a:solidFill>
                  <a:srgbClr val="000000"/>
                </a:solidFill>
                <a:effectLst/>
                <a:latin typeface="Arial Narrow" pitchFamily="34" charset="0"/>
                <a:ea typeface="Times New Roman" pitchFamily="18" charset="0"/>
                <a:cs typeface="Arial" pitchFamily="34" charset="0"/>
              </a:rPr>
              <a:t>Benha</a:t>
            </a:r>
            <a:r>
              <a:rPr kumimoji="0" lang="en-US"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University </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Faculty of Science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1027" name="Picture 15" descr="جامعة بنها"/>
          <p:cNvPicPr>
            <a:picLocks noChangeAspect="1" noChangeArrowheads="1"/>
          </p:cNvPicPr>
          <p:nvPr/>
        </p:nvPicPr>
        <p:blipFill>
          <a:blip r:embed="rId2" cstate="print"/>
          <a:srcRect/>
          <a:stretch>
            <a:fillRect/>
          </a:stretch>
        </p:blipFill>
        <p:spPr bwMode="auto">
          <a:xfrm>
            <a:off x="7310674" y="609600"/>
            <a:ext cx="1234840" cy="762000"/>
          </a:xfrm>
          <a:prstGeom prst="rect">
            <a:avLst/>
          </a:prstGeom>
          <a:noFill/>
        </p:spPr>
      </p:pic>
      <p:sp>
        <p:nvSpPr>
          <p:cNvPr id="8" name="Rectangle 7"/>
          <p:cNvSpPr/>
          <p:nvPr/>
        </p:nvSpPr>
        <p:spPr>
          <a:xfrm>
            <a:off x="-152400" y="1066800"/>
            <a:ext cx="2526654" cy="338554"/>
          </a:xfrm>
          <a:prstGeom prst="rect">
            <a:avLst/>
          </a:prstGeom>
        </p:spPr>
        <p:txBody>
          <a:bodyPr wrap="none">
            <a:spAutoFit/>
          </a:bodyPr>
          <a:lstStyle/>
          <a:p>
            <a:pPr lvl="0" eaLnBrk="0" fontAlgn="base" hangingPunct="0">
              <a:spcBef>
                <a:spcPct val="0"/>
              </a:spcBef>
              <a:spcAft>
                <a:spcPct val="0"/>
              </a:spcAft>
            </a:pPr>
            <a:r>
              <a:rPr lang="en-US" sz="1400" b="1" dirty="0" smtClean="0">
                <a:latin typeface="Arial Narrow" pitchFamily="34" charset="0"/>
                <a:ea typeface="Times New Roman" pitchFamily="18" charset="0"/>
                <a:cs typeface="Arial" pitchFamily="34" charset="0"/>
              </a:rPr>
              <a:t>           </a:t>
            </a:r>
            <a:r>
              <a:rPr lang="en-US" sz="1600" b="1" dirty="0" smtClean="0">
                <a:solidFill>
                  <a:srgbClr val="000000"/>
                </a:solidFill>
                <a:latin typeface="Arial Narrow" pitchFamily="34" charset="0"/>
                <a:ea typeface="Times New Roman" pitchFamily="18" charset="0"/>
                <a:cs typeface="Arial" pitchFamily="34" charset="0"/>
              </a:rPr>
              <a:t>Department of Zoology </a:t>
            </a:r>
            <a:endParaRPr lang="en-US" sz="1400" b="1" dirty="0" smtClean="0">
              <a:solidFill>
                <a:srgbClr val="000000"/>
              </a:solidFill>
              <a:latin typeface="Arial Narrow" pitchFamily="34" charset="0"/>
              <a:ea typeface="Times New Roman" pitchFamily="18" charset="0"/>
              <a:cs typeface="Arial" pitchFamily="34" charset="0"/>
            </a:endParaRPr>
          </a:p>
        </p:txBody>
      </p:sp>
      <p:sp>
        <p:nvSpPr>
          <p:cNvPr id="11" name="TextBox 10"/>
          <p:cNvSpPr txBox="1"/>
          <p:nvPr/>
        </p:nvSpPr>
        <p:spPr>
          <a:xfrm>
            <a:off x="3048000" y="4267200"/>
            <a:ext cx="5410200" cy="1077218"/>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ar-EG" sz="3200" b="1" cap="all" dirty="0" smtClean="0">
                <a:ln w="0"/>
                <a:effectLst>
                  <a:reflection blurRad="12700" stA="50000" endPos="50000" dist="5000" dir="5400000" sy="-100000" rotWithShape="0"/>
                </a:effectLst>
              </a:rPr>
              <a:t>إعداد </a:t>
            </a:r>
            <a:r>
              <a:rPr lang="ar-EG" sz="3200" b="1" cap="all" dirty="0" smtClean="0">
                <a:ln w="0"/>
                <a:effectLst>
                  <a:reflection blurRad="12700" stA="50000" endPos="50000" dist="5000" dir="5400000" sy="-100000" rotWithShape="0"/>
                </a:effectLst>
              </a:rPr>
              <a:t>:  د. دعاء صبرى </a:t>
            </a:r>
            <a:r>
              <a:rPr lang="ar-EG" sz="3200" b="1" cap="all" dirty="0" smtClean="0">
                <a:ln w="0"/>
                <a:effectLst>
                  <a:reflection blurRad="12700" stA="50000" endPos="50000" dist="5000" dir="5400000" sy="-100000" rotWithShape="0"/>
                </a:effectLst>
              </a:rPr>
              <a:t>إبراهيم</a:t>
            </a:r>
            <a:endParaRPr lang="en-US" sz="3200" b="1" cap="all" dirty="0" smtClean="0">
              <a:ln w="0"/>
              <a:effectLst>
                <a:reflection blurRad="12700" stA="50000" endPos="50000" dist="5000" dir="5400000" sy="-100000" rotWithShape="0"/>
              </a:effectLst>
            </a:endParaRPr>
          </a:p>
          <a:p>
            <a:pPr algn="r"/>
            <a:r>
              <a:rPr lang="ar-EG" sz="3200" b="1" cap="all" dirty="0" smtClean="0">
                <a:ln w="0"/>
                <a:effectLst>
                  <a:reflection blurRad="12700" stA="50000" endPos="50000" dist="5000" dir="5400000" sy="-100000" rotWithShape="0"/>
                </a:effectLst>
              </a:rPr>
              <a:t>مدرس بقسم علم الحيوان</a:t>
            </a:r>
            <a:endParaRPr lang="en-US" sz="3200" b="1" cap="all" dirty="0" smtClean="0">
              <a:ln w="0"/>
              <a:effectLst>
                <a:reflection blurRad="12700" stA="50000" endPos="50000" dist="5000" dir="5400000" sy="-100000" rotWithShape="0"/>
              </a:effectLst>
            </a:endParaRPr>
          </a:p>
        </p:txBody>
      </p:sp>
      <p:sp>
        <p:nvSpPr>
          <p:cNvPr id="13" name="Rectangle 12"/>
          <p:cNvSpPr/>
          <p:nvPr/>
        </p:nvSpPr>
        <p:spPr>
          <a:xfrm>
            <a:off x="304800" y="2362200"/>
            <a:ext cx="8458200"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6600" dirty="0" smtClean="0"/>
              <a:t>الجوفمعويات</a:t>
            </a:r>
            <a:endParaRPr lang="en-US" sz="6600" b="1" cap="all" spc="0" dirty="0">
              <a:ln w="0"/>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
            <a:ext cx="8382000" cy="6080760"/>
          </a:xfrm>
        </p:spPr>
        <p:txBody>
          <a:bodyPr/>
          <a:lstStyle/>
          <a:p>
            <a:pPr marL="651510" indent="-514350"/>
            <a:r>
              <a:rPr lang="ar-EG" b="1" dirty="0" smtClean="0"/>
              <a:t>الخلايا البينية:</a:t>
            </a:r>
            <a:r>
              <a:rPr lang="ar-SA" dirty="0" smtClean="0"/>
              <a:t> وهى خلايا صغيرة مستديرة تقع بين الخلايا الطلائية العضلية ويمكن لهذه الخلايا أن تتحول الى أى نوع آخر من الخلايا ولذلك فهى تقوم بتعويض ما يفقد من خلايا الجسم كما أنها تكون الأمشاج أثناء فترة التكاثر.</a:t>
            </a:r>
            <a:r>
              <a:rPr lang="ar-EG" b="1" dirty="0" smtClean="0"/>
              <a:t> </a:t>
            </a:r>
          </a:p>
          <a:p>
            <a:pPr marL="651510" indent="-514350"/>
            <a:r>
              <a:rPr lang="ar-EG" b="1" dirty="0" smtClean="0"/>
              <a:t>مولدات الخيط (الخلايا اللاسعة): </a:t>
            </a:r>
            <a:r>
              <a:rPr lang="ar-SA" dirty="0" smtClean="0"/>
              <a:t>تكثر هذه الخلايا فى اللوامس  وتبرز كل خلية منها بأحد أطرافها على سطح الجسم وتمتد منه شعيرة صغيرة </a:t>
            </a:r>
            <a:r>
              <a:rPr lang="ar-SA" dirty="0" smtClean="0">
                <a:solidFill>
                  <a:srgbClr val="FF0000"/>
                </a:solidFill>
              </a:rPr>
              <a:t>تعرف بشعيرة اللمس أو الزناد</a:t>
            </a:r>
            <a:r>
              <a:rPr lang="ar-SA" dirty="0" smtClean="0"/>
              <a:t>. وبداخل الخلية يوجد كيس لاسع يعرف </a:t>
            </a:r>
            <a:r>
              <a:rPr lang="ar-SA" dirty="0" smtClean="0">
                <a:solidFill>
                  <a:srgbClr val="FF0000"/>
                </a:solidFill>
              </a:rPr>
              <a:t>بالكيس الخيطى </a:t>
            </a:r>
            <a:r>
              <a:rPr lang="ar-SA" dirty="0" smtClean="0"/>
              <a:t>يعمل كأداة للدفاع أو اصطياد الغذاء</a:t>
            </a:r>
            <a:r>
              <a:rPr lang="ar-EG" dirty="0" smtClean="0"/>
              <a:t> أو الالتصاق</a:t>
            </a:r>
            <a:r>
              <a:rPr lang="ar-SA" dirty="0" smtClean="0"/>
              <a:t>. وهناك أربعة أنواع من الأكياس الخيطية فى الهيدرا </a:t>
            </a:r>
            <a:r>
              <a:rPr lang="ar-SA" dirty="0" smtClean="0">
                <a:solidFill>
                  <a:srgbClr val="FF0000"/>
                </a:solidFill>
              </a:rPr>
              <a:t>هى الثاقبة واللولبية واللاصقة الكبيرة والصغيرة</a:t>
            </a:r>
            <a:endParaRPr lang="ar-EG" b="1" dirty="0" smtClean="0">
              <a:solidFill>
                <a:srgbClr val="FF0000"/>
              </a:solidFill>
            </a:endParaRPr>
          </a:p>
          <a:p>
            <a:pPr>
              <a:buNone/>
            </a:pPr>
            <a:endParaRPr lang="ar-E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157-3.jpg"/>
          <p:cNvPicPr>
            <a:picLocks noGrp="1" noChangeAspect="1"/>
          </p:cNvPicPr>
          <p:nvPr>
            <p:ph idx="1"/>
          </p:nvPr>
        </p:nvPicPr>
        <p:blipFill>
          <a:blip r:embed="rId2" cstate="print"/>
          <a:stretch>
            <a:fillRect/>
          </a:stretch>
        </p:blipFill>
        <p:spPr>
          <a:xfrm>
            <a:off x="304800" y="1066800"/>
            <a:ext cx="8531265" cy="4800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5775960"/>
          </a:xfrm>
        </p:spPr>
        <p:txBody>
          <a:bodyPr>
            <a:noAutofit/>
          </a:bodyPr>
          <a:lstStyle/>
          <a:p>
            <a:pPr algn="just"/>
            <a:r>
              <a:rPr lang="ar-SA" sz="3200" dirty="0" smtClean="0"/>
              <a:t>الخلايا العصبية: تقع بين خلايا الاكتوديرم ويمتد من كل خلية عدد من الزوائد تتصل بزوائد الخلايا المجاورة لتكون شبكة عصبية تنتشر على السطح الخارجى للهلام المتوسط حول الجسم كله واللوامس.</a:t>
            </a:r>
            <a:endParaRPr lang="en-US" sz="3200" dirty="0" smtClean="0"/>
          </a:p>
          <a:p>
            <a:pPr algn="just"/>
            <a:r>
              <a:rPr lang="ar-SA" sz="3200" dirty="0" smtClean="0"/>
              <a:t> الخلايا الحسية: وهى خلايا عمودية ضيقة تبرز بأطرافها على السطح وتتصل قواعدها بالشبكة العصبية.</a:t>
            </a:r>
            <a:endParaRPr lang="ar-EG" sz="3200" dirty="0" smtClean="0"/>
          </a:p>
          <a:p>
            <a:pPr algn="just"/>
            <a:r>
              <a:rPr lang="ar-SA" sz="3200" dirty="0" smtClean="0"/>
              <a:t>الخلايا التناسلية: تنشأ فى الحيوان اليافع من تكاثر الخلايا البينية وهى تكون المناسل أى الخصى والمبايض.</a:t>
            </a:r>
            <a:endParaRPr lang="en-US" sz="3200" dirty="0" smtClean="0"/>
          </a:p>
          <a:p>
            <a:pPr algn="just"/>
            <a:r>
              <a:rPr lang="ar-SA" sz="3200" dirty="0" smtClean="0"/>
              <a:t> الخلايا المخاطية: تكثر فى الاكتوديرم وخاصة عند القرص القاعدى وتساعد فى تثبيت الحيوان بما تفرزه من مادة مخاطية لزجة وتوجد أيضاً حول الفم</a:t>
            </a:r>
            <a:r>
              <a:rPr lang="ar-EG" sz="3200" dirty="0" smtClean="0"/>
              <a:t> لتسهل دخول الطعام</a:t>
            </a:r>
            <a:r>
              <a:rPr lang="ar-SA" sz="3200" dirty="0" smtClean="0"/>
              <a:t>.</a:t>
            </a:r>
            <a:endParaRPr lang="en-US" sz="3600" dirty="0" smtClean="0"/>
          </a:p>
          <a:p>
            <a:pPr algn="just"/>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534400" cy="6004560"/>
          </a:xfrm>
        </p:spPr>
        <p:txBody>
          <a:bodyPr/>
          <a:lstStyle/>
          <a:p>
            <a:pPr>
              <a:buNone/>
            </a:pPr>
            <a:r>
              <a:rPr lang="ar-EG" dirty="0" smtClean="0"/>
              <a:t>2</a:t>
            </a:r>
            <a:r>
              <a:rPr lang="ar-EG" b="1" u="sng" dirty="0" smtClean="0"/>
              <a:t>. الاندودرم</a:t>
            </a:r>
            <a:r>
              <a:rPr lang="ar-EG" dirty="0" smtClean="0"/>
              <a:t>: </a:t>
            </a:r>
          </a:p>
          <a:p>
            <a:r>
              <a:rPr lang="ar-SA" dirty="0" smtClean="0"/>
              <a:t>الخلايا الغذائية العضلية: وهى خلايا عمودية طويلة لها ذيول عضلية يؤدى انقباضها الى استطالة الجسم. وبعضها يحمل أسواطاً والبعض الآخر أرجلاً كاذبة  وكلاهما يحتوى على فجوات غذائية.</a:t>
            </a:r>
            <a:endParaRPr lang="ar-EG" dirty="0" smtClean="0"/>
          </a:p>
          <a:p>
            <a:pPr algn="just"/>
            <a:r>
              <a:rPr lang="ar-SA" dirty="0" smtClean="0"/>
              <a:t>الخلايا الغدية: وهى خلايا محببة وتقوم بافراز الانزيمات فى التجويف المعدى</a:t>
            </a:r>
            <a:r>
              <a:rPr lang="ar-EG" dirty="0" smtClean="0"/>
              <a:t> الوعائى</a:t>
            </a:r>
            <a:r>
              <a:rPr lang="ar-SA" dirty="0" smtClean="0"/>
              <a:t>.</a:t>
            </a:r>
            <a:endParaRPr lang="en-US" dirty="0" smtClean="0"/>
          </a:p>
          <a:p>
            <a:pPr algn="just"/>
            <a:r>
              <a:rPr lang="ar-SA" dirty="0" smtClean="0"/>
              <a:t>وتوجد أيضاً فى طبقة الاندوديرم بعض الخلايا البينية والعصبية وقليل من الخلايا الحسية وبعض الخلايا المخاطية حول الفم.</a:t>
            </a:r>
            <a:endParaRPr lang="en-US" dirty="0" smtClean="0"/>
          </a:p>
          <a:p>
            <a:endParaRPr lang="ar-E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ar-EG" dirty="0" smtClean="0"/>
              <a:t>الحركة</a:t>
            </a:r>
            <a:endParaRPr lang="ar-EG" dirty="0"/>
          </a:p>
        </p:txBody>
      </p:sp>
      <p:sp>
        <p:nvSpPr>
          <p:cNvPr id="3" name="Content Placeholder 2"/>
          <p:cNvSpPr>
            <a:spLocks noGrp="1"/>
          </p:cNvSpPr>
          <p:nvPr>
            <p:ph idx="1"/>
          </p:nvPr>
        </p:nvSpPr>
        <p:spPr>
          <a:xfrm>
            <a:off x="457200" y="1447800"/>
            <a:ext cx="8229600" cy="4861560"/>
          </a:xfrm>
        </p:spPr>
        <p:txBody>
          <a:bodyPr/>
          <a:lstStyle/>
          <a:p>
            <a:pPr algn="just">
              <a:buNone/>
            </a:pPr>
            <a:r>
              <a:rPr lang="ar-SA" dirty="0" smtClean="0"/>
              <a:t>تتحرك الهيدرا بالانزلاق ، المشى ، الشقلبة والطفو.</a:t>
            </a:r>
            <a:endParaRPr lang="en-US" dirty="0" smtClean="0"/>
          </a:p>
          <a:p>
            <a:pPr algn="just"/>
            <a:r>
              <a:rPr lang="ar-SA" dirty="0" smtClean="0"/>
              <a:t>الانزلاق: أبسط طرق الحركة فى الهيدرا وبواسطة الانزلاق تتحرك ببطء على سطح المرتكز بمساعدة افراز مخاطى وأرجل كاذبة من خلال اكتوديرم القرص القاعدى.</a:t>
            </a:r>
            <a:endParaRPr lang="en-US" dirty="0" smtClean="0"/>
          </a:p>
          <a:p>
            <a:pPr algn="just"/>
            <a:r>
              <a:rPr lang="ar-SA" dirty="0" smtClean="0"/>
              <a:t>المشى: أكثر الطرق التى تتبعها الهيدرا فى حركتها إذ يمد الحيوان جسمه ثم ينثنى حتى تلامس لوامسه المرتكز وتلتصق به بالخيوط اللزجة للأكياس الخيطية اللاصقة الصغيرة ثم يتحرر القرص القاعدى ويتثبت بالقرب من اللوامس وتتحرر اللوامس وينتصب الحيوان قائماً وبتكرار هذه العملية يتحرك الحيوان خطوة خطوة.</a:t>
            </a:r>
            <a:endParaRPr lang="en-US" dirty="0" smtClean="0"/>
          </a:p>
          <a:p>
            <a:endParaRPr lang="ar-E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004560"/>
          </a:xfrm>
        </p:spPr>
        <p:txBody>
          <a:bodyPr/>
          <a:lstStyle/>
          <a:p>
            <a:pPr algn="just"/>
            <a:r>
              <a:rPr lang="ar-SA" dirty="0" smtClean="0"/>
              <a:t>الشقلبة: يمد الحيوان جسمه ويثنيه لتلتصق اللوامس بالمرتكز ثم يتحرر القرص القاعدى ويتأرجح فى حركة نصف دائرية حول اللوامس ليتثبت على المرتكز فى الجانب الآخر وينتصب جسم الحيوان قائماً مرة أخرى.</a:t>
            </a:r>
            <a:endParaRPr lang="en-US" dirty="0" smtClean="0"/>
          </a:p>
          <a:p>
            <a:pPr algn="just"/>
            <a:r>
              <a:rPr lang="ar-SA" dirty="0" smtClean="0"/>
              <a:t>الطفو: وهى طريقة نادرة الحدوث إذ يترك الحيوان مكان التصاقه بالمرتكز ليطفو على سطح الماء مستخدماً بعض فقاعات الهواء التى تتعلق بالافراز المخاطى لخلايا القرص القاعدى وهكذا يتحرك الحيوان من مكان الى آخر.</a:t>
            </a:r>
            <a:endParaRPr lang="en-US" dirty="0" smtClean="0"/>
          </a:p>
          <a:p>
            <a:pPr>
              <a:buNone/>
            </a:pPr>
            <a:endParaRPr lang="ar-EG" dirty="0"/>
          </a:p>
        </p:txBody>
      </p:sp>
      <p:pic>
        <p:nvPicPr>
          <p:cNvPr id="4" name="صورة 6" descr="الحركة.jpg"/>
          <p:cNvPicPr>
            <a:picLocks noChangeAspect="1"/>
          </p:cNvPicPr>
          <p:nvPr/>
        </p:nvPicPr>
        <p:blipFill>
          <a:blip r:embed="rId2" cstate="print"/>
          <a:stretch>
            <a:fillRect/>
          </a:stretch>
        </p:blipFill>
        <p:spPr>
          <a:xfrm>
            <a:off x="430571" y="4038600"/>
            <a:ext cx="8204101"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ar-EG" dirty="0" smtClean="0">
                <a:solidFill>
                  <a:schemeClr val="tx1"/>
                </a:solidFill>
              </a:rPr>
              <a:t>الاغتذاء</a:t>
            </a:r>
            <a:endParaRPr lang="ar-EG" dirty="0">
              <a:solidFill>
                <a:schemeClr val="tx1"/>
              </a:solidFill>
            </a:endParaRPr>
          </a:p>
        </p:txBody>
      </p:sp>
      <p:sp>
        <p:nvSpPr>
          <p:cNvPr id="3" name="Content Placeholder 2"/>
          <p:cNvSpPr>
            <a:spLocks noGrp="1"/>
          </p:cNvSpPr>
          <p:nvPr>
            <p:ph idx="1"/>
          </p:nvPr>
        </p:nvSpPr>
        <p:spPr>
          <a:xfrm>
            <a:off x="457200" y="1447800"/>
            <a:ext cx="8229600" cy="4861560"/>
          </a:xfrm>
        </p:spPr>
        <p:txBody>
          <a:bodyPr>
            <a:normAutofit fontScale="92500"/>
          </a:bodyPr>
          <a:lstStyle/>
          <a:p>
            <a:r>
              <a:rPr lang="ar-EG" dirty="0" smtClean="0"/>
              <a:t> الهيدرا من اللواحم وهى تتغذى اغتذاء حيوانيا على القشريات الصغيرة ويرقانات الحشرات.</a:t>
            </a:r>
          </a:p>
          <a:p>
            <a:r>
              <a:rPr lang="ar-EG" dirty="0" smtClean="0"/>
              <a:t>اذا اقتربت الفريسة و لمست احدى لوامس الهيدرا تنطلق الأكياس الخيطية الثاقبة وتخترق جسم الفريسة ثم تساعدها الأكياس الخيطية اللولبية واللاصقة على الامساك بالفريسة. تقوم اللوامس بتقريب الفريسة من الفم.  </a:t>
            </a:r>
          </a:p>
          <a:p>
            <a:r>
              <a:rPr lang="ar-EG" dirty="0" smtClean="0"/>
              <a:t> بدخول الفريسة إلى التجويف المعدي  الوعائى تنشط الخلايا الغدية وتفرز الانزيمات الهاضمه فتهضم جزئيا ويسمى </a:t>
            </a:r>
            <a:r>
              <a:rPr lang="ar-EG" dirty="0" smtClean="0">
                <a:solidFill>
                  <a:srgbClr val="FF0000"/>
                </a:solidFill>
              </a:rPr>
              <a:t>بالهضم خارج الخلايا </a:t>
            </a:r>
            <a:r>
              <a:rPr lang="ar-EG" dirty="0" smtClean="0"/>
              <a:t>. نتيجة لهذا الهضم تتفتت الفريسة إلى قطع صغيرة تستحوذ عليها الفجوات الغذائية ويعرف </a:t>
            </a:r>
            <a:r>
              <a:rPr lang="ar-EG" dirty="0" smtClean="0">
                <a:solidFill>
                  <a:srgbClr val="FF0000"/>
                </a:solidFill>
              </a:rPr>
              <a:t>بالهضم داخل الخلايا</a:t>
            </a:r>
            <a:r>
              <a:rPr lang="ar-EG" dirty="0" smtClean="0"/>
              <a:t>.</a:t>
            </a:r>
          </a:p>
          <a:p>
            <a:r>
              <a:rPr lang="ar-EG" dirty="0" smtClean="0"/>
              <a:t>بعد اتمام الهضم تطرد البقايا غير المهضومة الى التجويف المعدى الوعائى ومنه الى الفم ثم الى الخارج.</a:t>
            </a:r>
            <a:endParaRPr lang="ar-E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chemeClr val="tx1"/>
                </a:solidFill>
              </a:rPr>
              <a:t>التنفس والاخراج</a:t>
            </a:r>
            <a:endParaRPr lang="ar-EG" dirty="0">
              <a:solidFill>
                <a:schemeClr val="tx1"/>
              </a:solidFill>
            </a:endParaRPr>
          </a:p>
        </p:txBody>
      </p:sp>
      <p:sp>
        <p:nvSpPr>
          <p:cNvPr id="3" name="Content Placeholder 2"/>
          <p:cNvSpPr>
            <a:spLocks noGrp="1"/>
          </p:cNvSpPr>
          <p:nvPr>
            <p:ph idx="1"/>
          </p:nvPr>
        </p:nvSpPr>
        <p:spPr/>
        <p:txBody>
          <a:bodyPr/>
          <a:lstStyle/>
          <a:p>
            <a:r>
              <a:rPr lang="ar-EG" dirty="0" smtClean="0"/>
              <a:t>يتم التنفس والاخراج عن طريق الانتشار البسيط.</a:t>
            </a:r>
          </a:p>
          <a:p>
            <a:r>
              <a:rPr lang="ar-EG" dirty="0" smtClean="0"/>
              <a:t>يدخل الماء المحمل بالاكسجين الى التجويف المعدى الوعائى حيث تساعد اسواط الخلايا الغذائية العضلية فى احداث تيار فى الماء وبهذا تأخذ كل خلية نصيبها من الأكسجين والغذاء ويخرج ثانى اكسيد الكربون والمواد الاخراجية بنفس الطريقة الى الخارج.</a:t>
            </a:r>
            <a:endParaRPr lang="ar-E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ar-EG" dirty="0" smtClean="0">
                <a:solidFill>
                  <a:schemeClr val="tx1"/>
                </a:solidFill>
              </a:rPr>
              <a:t>التكاثر فى الهيدرا</a:t>
            </a:r>
            <a:endParaRPr lang="ar-EG" dirty="0"/>
          </a:p>
        </p:txBody>
      </p:sp>
      <p:sp>
        <p:nvSpPr>
          <p:cNvPr id="7" name="Content Placeholder 6"/>
          <p:cNvSpPr>
            <a:spLocks noGrp="1"/>
          </p:cNvSpPr>
          <p:nvPr>
            <p:ph sz="half" idx="2"/>
          </p:nvPr>
        </p:nvSpPr>
        <p:spPr>
          <a:xfrm>
            <a:off x="3657600" y="1219200"/>
            <a:ext cx="5181600" cy="5334000"/>
          </a:xfrm>
        </p:spPr>
        <p:txBody>
          <a:bodyPr>
            <a:normAutofit lnSpcReduction="10000"/>
          </a:bodyPr>
          <a:lstStyle/>
          <a:p>
            <a:r>
              <a:rPr lang="ar-EG" u="sng" dirty="0" smtClean="0">
                <a:solidFill>
                  <a:schemeClr val="bg1"/>
                </a:solidFill>
              </a:rPr>
              <a:t>التكاثر اللاجنسى بالتبرعم:</a:t>
            </a:r>
          </a:p>
          <a:p>
            <a:pPr>
              <a:buNone/>
            </a:pPr>
            <a:r>
              <a:rPr lang="ar-EG" sz="3600" dirty="0" smtClean="0"/>
              <a:t>عندما يتوفر الغذاء وتكون ظروف الهيدرا مناسبة تتكاثر الهيدرا لاجنسيا بالتبرعم وتظهر البراعم على جدار الجسم فوق الثلث السفلي من الجسم . ينمو البرعم وتظهر له لوامس وفتحة فم ثم ينفصل عن جسم  الأم تماما ويطفو في الماء ثم يستقر ويثبت.</a:t>
            </a:r>
            <a:endParaRPr lang="ar-EG" sz="36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533401" y="1828800"/>
            <a:ext cx="3276600" cy="429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52400"/>
            <a:ext cx="8305800" cy="6248400"/>
          </a:xfrm>
        </p:spPr>
        <p:txBody>
          <a:bodyPr>
            <a:normAutofit lnSpcReduction="10000"/>
          </a:bodyPr>
          <a:lstStyle/>
          <a:p>
            <a:pPr>
              <a:buNone/>
            </a:pPr>
            <a:r>
              <a:rPr lang="ar-EG" sz="3200" b="1" dirty="0" smtClean="0"/>
              <a:t>التجدد فى الهيدرا</a:t>
            </a:r>
          </a:p>
          <a:p>
            <a:pPr>
              <a:buNone/>
            </a:pPr>
            <a:r>
              <a:rPr lang="ar-EG" dirty="0" smtClean="0"/>
              <a:t> </a:t>
            </a:r>
            <a:r>
              <a:rPr lang="ar-EG" b="1" dirty="0" smtClean="0"/>
              <a:t>للهيدرا القدرة على تعويض ما تفقده من لوامس وأجزاء اخرى من جسمها عن طريق تكاثر </a:t>
            </a:r>
            <a:r>
              <a:rPr lang="ar-EG" b="1" dirty="0" smtClean="0">
                <a:solidFill>
                  <a:srgbClr val="FF0000"/>
                </a:solidFill>
              </a:rPr>
              <a:t>خلاياها البينية غير المتميزة</a:t>
            </a:r>
            <a:r>
              <a:rPr lang="ar-EG" b="1" dirty="0" smtClean="0"/>
              <a:t>. حتى لو قطع جسم الحيوان إلي قطعتين وا كثر فان كل قطعة تنمو إلي حيوان كامل.</a:t>
            </a:r>
          </a:p>
          <a:p>
            <a:pPr>
              <a:buNone/>
            </a:pPr>
            <a:r>
              <a:rPr lang="ar-EG" sz="2400" b="1" dirty="0" smtClean="0">
                <a:ln w="6350">
                  <a:noFill/>
                </a:ln>
                <a:effectLst>
                  <a:outerShdw blurRad="114300" dist="101600" dir="2700000" algn="tl" rotWithShape="0">
                    <a:srgbClr val="000000">
                      <a:alpha val="40000"/>
                    </a:srgbClr>
                  </a:outerShdw>
                </a:effectLst>
                <a:latin typeface="+mj-lt"/>
                <a:ea typeface="+mj-ea"/>
                <a:cs typeface="+mj-cs"/>
              </a:rPr>
              <a:t>التكاثر الجنسى فى الهيدرا</a:t>
            </a:r>
          </a:p>
          <a:p>
            <a:pPr>
              <a:buNone/>
            </a:pPr>
            <a:r>
              <a:rPr lang="ar-EG" sz="2400" b="1" dirty="0" smtClean="0"/>
              <a:t>وذلك عندما تتغير الظروف المحيطة بالحيوان أوتسوء تتكاثر الهيدرا جنسيا. بعض أنواع الهيدرا وحيد الشق والبعض الاخر خناث ولو أنها لا تكون خصيات ومبايض قى نفس الوقت.  وتظهر الخصيات فى الثلث العلوي لجسم الهيدرا أما المبايض تظهر دائما بالقرب من القرص القاعدي للهيدرا. وتتكون الخصيات والمبايض نتيجة تكاثر الخلايا البينية. بعد أن يتم الاخصاب يتكون الزيجوت. وينقسم الزيجوت عدة انقسامات ليكون البلاستولة ثم يستمر الانقسام حتى يصبح جدار الجسم مكون من طبقتين من الخلايا  ويسمى الجنين فى هذه المرحلة بالجاسترولة. تتميز خلايا الجاسترولة الى اكتودرم واندودرم ويتكون كيس حولها. ينفصل الجنين المتكيس من جسم الأم وينقل بواسطة تيار الماء الى القاع. وعندما تتحسن يالظروف يتكون فرد جديد ويقوم بتثبيت نفسه على أى سطح وينمو ليكون حيواناً ناضجاً. ولا تظهر أطوار يرقانة حرة فى دورة حياة الهيدرا لذا يشار الى الهيدرا </a:t>
            </a:r>
            <a:r>
              <a:rPr lang="ar-EG" sz="2400" b="1" dirty="0" smtClean="0">
                <a:solidFill>
                  <a:srgbClr val="FF0000"/>
                </a:solidFill>
              </a:rPr>
              <a:t>بأن تكوينها الجنينى مباشر</a:t>
            </a:r>
            <a:r>
              <a:rPr lang="ar-EG" sz="2400" b="1" dirty="0" smtClean="0"/>
              <a:t>.</a:t>
            </a:r>
            <a:endParaRPr lang="ar-EG" sz="2400" b="1" dirty="0" smtClean="0">
              <a:ln w="6350">
                <a:noFill/>
              </a:ln>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ar-EG" dirty="0" smtClean="0">
                <a:solidFill>
                  <a:schemeClr val="tx1"/>
                </a:solidFill>
              </a:rPr>
              <a:t>الصفات العامة لشعبة الجوفمعويات</a:t>
            </a:r>
            <a:endParaRPr lang="ar-EG" dirty="0">
              <a:solidFill>
                <a:schemeClr val="tx1"/>
              </a:solidFill>
            </a:endParaRPr>
          </a:p>
        </p:txBody>
      </p:sp>
      <p:sp>
        <p:nvSpPr>
          <p:cNvPr id="3" name="Content Placeholder 2"/>
          <p:cNvSpPr>
            <a:spLocks noGrp="1"/>
          </p:cNvSpPr>
          <p:nvPr>
            <p:ph idx="1"/>
          </p:nvPr>
        </p:nvSpPr>
        <p:spPr>
          <a:xfrm>
            <a:off x="304800" y="1524000"/>
            <a:ext cx="8382000" cy="5029200"/>
          </a:xfrm>
        </p:spPr>
        <p:txBody>
          <a:bodyPr>
            <a:noAutofit/>
          </a:bodyPr>
          <a:lstStyle/>
          <a:p>
            <a:pPr>
              <a:buNone/>
            </a:pPr>
            <a:r>
              <a:rPr lang="ar-EG" sz="3600" dirty="0" smtClean="0"/>
              <a:t>1- حيوانات مائية ، اغلبها بحرية وجالسة وتعيش منفردة أو على هيئة مستعمرات.</a:t>
            </a:r>
          </a:p>
          <a:p>
            <a:pPr>
              <a:buNone/>
            </a:pPr>
            <a:r>
              <a:rPr lang="ar-EG" sz="3600" dirty="0" smtClean="0"/>
              <a:t>2 - شعاعية التماثل ويتركب جسمها من أنواع مختلفة من الخلايا تنتظم في طبقتين هما الاكتوديرم والأندوديرم وتتكون بينهما طبقة هلامية من مادة جيلاتينية هي الهلام المتوسط (الميزوجليا).</a:t>
            </a:r>
          </a:p>
          <a:p>
            <a:pPr>
              <a:buNone/>
            </a:pPr>
            <a:r>
              <a:rPr lang="ar-EG" sz="3600" dirty="0" smtClean="0"/>
              <a:t>3- لها خلايا لاسعة متخصصة لا يوجد لها مثيل فى أى شعبة.</a:t>
            </a:r>
          </a:p>
          <a:p>
            <a:pPr>
              <a:buNone/>
            </a:pPr>
            <a:endParaRPr lang="ar-EG"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9_013765_148b.jpg"/>
          <p:cNvPicPr>
            <a:picLocks noChangeAspect="1"/>
          </p:cNvPicPr>
          <p:nvPr/>
        </p:nvPicPr>
        <p:blipFill>
          <a:blip r:embed="rId2" cstate="print"/>
          <a:stretch>
            <a:fillRect/>
          </a:stretch>
        </p:blipFill>
        <p:spPr>
          <a:xfrm>
            <a:off x="0" y="304918"/>
            <a:ext cx="9144000" cy="579108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United\Desktop\New Folder (2)\MainFrame_clip_image002.png"/>
          <p:cNvPicPr>
            <a:picLocks noChangeAspect="1" noChangeArrowheads="1"/>
          </p:cNvPicPr>
          <p:nvPr/>
        </p:nvPicPr>
        <p:blipFill>
          <a:blip r:embed="rId2" cstate="print"/>
          <a:srcRect/>
          <a:stretch>
            <a:fillRect/>
          </a:stretch>
        </p:blipFill>
        <p:spPr bwMode="auto">
          <a:xfrm>
            <a:off x="1447800" y="381000"/>
            <a:ext cx="5160074" cy="606718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nodeType="clickEffect">
                                  <p:stCondLst>
                                    <p:cond delay="0"/>
                                  </p:stCondLst>
                                  <p:childTnLst>
                                    <p:anim calcmode="lin" valueType="num">
                                      <p:cBhvr>
                                        <p:cTn id="13" dur="1000"/>
                                        <p:tgtEl>
                                          <p:spTgt spid="2"/>
                                        </p:tgtEl>
                                        <p:attrNameLst>
                                          <p:attrName>ppt_x</p:attrName>
                                        </p:attrNameLst>
                                      </p:cBhvr>
                                      <p:tavLst>
                                        <p:tav tm="0">
                                          <p:val>
                                            <p:strVal val="ppt_x"/>
                                          </p:val>
                                        </p:tav>
                                        <p:tav tm="100000">
                                          <p:val>
                                            <p:strVal val="ppt_x-.2"/>
                                          </p:val>
                                        </p:tav>
                                      </p:tavLst>
                                    </p:anim>
                                    <p:anim calcmode="lin" valueType="num">
                                      <p:cBhvr>
                                        <p:cTn id="14" dur="1000"/>
                                        <p:tgtEl>
                                          <p:spTgt spid="2"/>
                                        </p:tgtEl>
                                        <p:attrNameLst>
                                          <p:attrName>ppt_y</p:attrName>
                                        </p:attrNameLst>
                                      </p:cBhvr>
                                      <p:tavLst>
                                        <p:tav tm="0">
                                          <p:val>
                                            <p:strVal val="ppt_y"/>
                                          </p:val>
                                        </p:tav>
                                        <p:tav tm="100000">
                                          <p:val>
                                            <p:strVal val="ppt_y"/>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05400"/>
            <a:ext cx="8610600" cy="523220"/>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wrap="square">
            <a:spAutoFit/>
          </a:bodyPr>
          <a:lstStyle/>
          <a:p>
            <a:pPr>
              <a:defRPr/>
            </a:pPr>
            <a:r>
              <a:rPr lang="en-US" sz="2800" b="1" dirty="0"/>
              <a:t>http://</a:t>
            </a:r>
            <a:r>
              <a:rPr lang="en-US" sz="2800" b="1" dirty="0" smtClean="0"/>
              <a:t>www.bu.edu.eg/staff/doaamohamed7-courses</a:t>
            </a:r>
            <a:endParaRPr lang="en-US" sz="2800" b="1" dirty="0"/>
          </a:p>
        </p:txBody>
      </p:sp>
      <p:sp>
        <p:nvSpPr>
          <p:cNvPr id="3" name="TextBox 2"/>
          <p:cNvSpPr txBox="1"/>
          <p:nvPr/>
        </p:nvSpPr>
        <p:spPr>
          <a:xfrm>
            <a:off x="2438400" y="4191000"/>
            <a:ext cx="3505200" cy="584775"/>
          </a:xfrm>
          <a:prstGeom prst="rect">
            <a:avLst/>
          </a:prstGeom>
          <a:solidFill>
            <a:srgbClr val="7030A0"/>
          </a:solidFill>
        </p:spPr>
        <p:style>
          <a:lnRef idx="1">
            <a:schemeClr val="accent6"/>
          </a:lnRef>
          <a:fillRef idx="3">
            <a:schemeClr val="accent6"/>
          </a:fillRef>
          <a:effectRef idx="2">
            <a:schemeClr val="accent6"/>
          </a:effectRef>
          <a:fontRef idx="minor">
            <a:schemeClr val="lt1"/>
          </a:fontRef>
        </p:style>
        <p:txBody>
          <a:bodyPr wrap="square" rtlCol="1">
            <a:spAutoFit/>
          </a:bodyPr>
          <a:lstStyle/>
          <a:p>
            <a:pPr algn="ctr">
              <a:defRPr/>
            </a:pPr>
            <a:r>
              <a:rPr lang="ar-EG" sz="3200" b="1" dirty="0">
                <a:solidFill>
                  <a:schemeClr val="tx1"/>
                </a:solidFill>
              </a:rPr>
              <a:t>لمزيد من المعلومات</a:t>
            </a:r>
            <a:endParaRPr lang="en-US" sz="3200" b="1" dirty="0">
              <a:solidFill>
                <a:schemeClr val="tx1"/>
              </a:solidFill>
            </a:endParaRPr>
          </a:p>
        </p:txBody>
      </p:sp>
      <p:sp>
        <p:nvSpPr>
          <p:cNvPr id="4" name="Rectangle 3"/>
          <p:cNvSpPr/>
          <p:nvPr/>
        </p:nvSpPr>
        <p:spPr>
          <a:xfrm>
            <a:off x="1981200" y="3124200"/>
            <a:ext cx="4800600" cy="609600"/>
          </a:xfrm>
          <a:prstGeom prst="rect">
            <a:avLst/>
          </a:prstGeom>
          <a:solidFill>
            <a:srgbClr val="7030A0"/>
          </a:solidFill>
        </p:spPr>
        <p:style>
          <a:lnRef idx="1">
            <a:schemeClr val="accent2"/>
          </a:lnRef>
          <a:fillRef idx="2">
            <a:schemeClr val="accent2"/>
          </a:fillRef>
          <a:effectRef idx="1">
            <a:schemeClr val="accent2"/>
          </a:effectRef>
          <a:fontRef idx="minor">
            <a:schemeClr val="dk1"/>
          </a:fontRef>
        </p:style>
        <p:txBody>
          <a:bodyPr wrap="none">
            <a:prstTxWarp prst="textCanDown">
              <a:avLst/>
            </a:prstTxWarp>
            <a:spAutoFit/>
          </a:bodyPr>
          <a:lstStyle/>
          <a:p>
            <a:pPr>
              <a:defRPr/>
            </a:pPr>
            <a:r>
              <a:rPr lang="ar-EG" dirty="0">
                <a:solidFill>
                  <a:schemeClr val="bg1"/>
                </a:solidFill>
              </a:rPr>
              <a:t>مع تمنياتي لكم بالنجاح والتوفيق</a:t>
            </a:r>
            <a:endParaRPr lang="en-US" dirty="0">
              <a:solidFill>
                <a:schemeClr val="bg1"/>
              </a:solidFill>
            </a:endParaRPr>
          </a:p>
        </p:txBody>
      </p:sp>
      <p:pic>
        <p:nvPicPr>
          <p:cNvPr id="12293" name="Picture 8" descr="https://encrypted-tbn2.gstatic.com/images?q=tbn:ANd9GcTltZRkJMrGZMA-lh3WIg_4oemO1TEow6SCMe9PPNFUqSoX_a9_"/>
          <p:cNvPicPr>
            <a:picLocks noChangeAspect="1" noChangeArrowheads="1"/>
          </p:cNvPicPr>
          <p:nvPr/>
        </p:nvPicPr>
        <p:blipFill>
          <a:blip r:embed="rId2" cstate="print"/>
          <a:srcRect/>
          <a:stretch>
            <a:fillRect/>
          </a:stretch>
        </p:blipFill>
        <p:spPr bwMode="auto">
          <a:xfrm>
            <a:off x="2362200" y="762000"/>
            <a:ext cx="396240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5775960"/>
          </a:xfrm>
        </p:spPr>
        <p:txBody>
          <a:bodyPr>
            <a:noAutofit/>
          </a:bodyPr>
          <a:lstStyle/>
          <a:p>
            <a:pPr>
              <a:buNone/>
            </a:pPr>
            <a:r>
              <a:rPr lang="ar-EG" sz="3200" dirty="0" smtClean="0"/>
              <a:t>4 - لها تجويف داخلى واحد هو التجويف المعدى الوعائى.</a:t>
            </a:r>
          </a:p>
          <a:p>
            <a:pPr>
              <a:buNone/>
            </a:pPr>
            <a:r>
              <a:rPr lang="ar-EG" sz="3200" dirty="0" smtClean="0"/>
              <a:t>5- يتم التنفس والاخراج بالانتشار البسيط من خلال سطح الجسم.</a:t>
            </a:r>
          </a:p>
          <a:p>
            <a:pPr>
              <a:buNone/>
            </a:pPr>
            <a:r>
              <a:rPr lang="ar-EG" sz="3200" dirty="0" smtClean="0"/>
              <a:t>6- لها جهاز عصبى شبكى منتشرعلى هيئة شبكة عصبية أو مركز في حلقات وحبال عصبية.</a:t>
            </a:r>
          </a:p>
          <a:p>
            <a:pPr>
              <a:buNone/>
            </a:pPr>
            <a:r>
              <a:rPr lang="ar-EG" sz="3200" dirty="0" smtClean="0"/>
              <a:t>7 - تتكاثر لاجنسياً بالتبرعم وجنسياً بتكوين الأمشاج. وتتواجد معظم الجوفمعويات على صورتين أو شكلين في دورة الحياة ، أحدهما يعرف بالشكل الهدرى لأنه جالس ويشبه الهيدرا والشكل الآخر هو الشكل الميدوزى الذي يسبح طليقا.</a:t>
            </a:r>
          </a:p>
          <a:p>
            <a:pPr>
              <a:buNone/>
            </a:pPr>
            <a:r>
              <a:rPr lang="ar-EG" sz="3200" dirty="0" smtClean="0"/>
              <a:t>8- تكون بعض الجوفمعويات هياكل خارجية جيرية ضخمة.</a:t>
            </a:r>
            <a:endParaRPr lang="ar-EG"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152400"/>
          <a:ext cx="8229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الهيدرا</a:t>
            </a:r>
            <a:endParaRPr lang="en-US" dirty="0"/>
          </a:p>
        </p:txBody>
      </p:sp>
      <p:pic>
        <p:nvPicPr>
          <p:cNvPr id="1026" name="Picture 2" descr="Image result for hydra animal"/>
          <p:cNvPicPr>
            <a:picLocks noChangeAspect="1" noChangeArrowheads="1"/>
          </p:cNvPicPr>
          <p:nvPr/>
        </p:nvPicPr>
        <p:blipFill>
          <a:blip r:embed="rId2" cstate="print"/>
          <a:srcRect/>
          <a:stretch>
            <a:fillRect/>
          </a:stretch>
        </p:blipFill>
        <p:spPr bwMode="auto">
          <a:xfrm>
            <a:off x="457200" y="2438400"/>
            <a:ext cx="3048000" cy="4084950"/>
          </a:xfrm>
          <a:prstGeom prst="rect">
            <a:avLst/>
          </a:prstGeom>
          <a:noFill/>
        </p:spPr>
      </p:pic>
      <p:sp>
        <p:nvSpPr>
          <p:cNvPr id="5" name="TextBox 4"/>
          <p:cNvSpPr txBox="1"/>
          <p:nvPr/>
        </p:nvSpPr>
        <p:spPr>
          <a:xfrm>
            <a:off x="5410200" y="2590800"/>
            <a:ext cx="2971800" cy="2185214"/>
          </a:xfrm>
          <a:prstGeom prst="rect">
            <a:avLst/>
          </a:prstGeom>
          <a:noFill/>
        </p:spPr>
        <p:txBody>
          <a:bodyPr wrap="square" rtlCol="0">
            <a:spAutoFit/>
          </a:bodyPr>
          <a:lstStyle/>
          <a:p>
            <a:pPr algn="r"/>
            <a:r>
              <a:rPr lang="ar-EG" sz="2400" dirty="0" smtClean="0"/>
              <a:t>المملكة الحيوانية</a:t>
            </a:r>
            <a:endParaRPr lang="ar-EG" sz="2800" dirty="0" smtClean="0"/>
          </a:p>
          <a:p>
            <a:pPr algn="r"/>
            <a:r>
              <a:rPr lang="ar-EG" sz="2800" dirty="0" smtClean="0"/>
              <a:t>عويلم: البعديات</a:t>
            </a:r>
          </a:p>
          <a:p>
            <a:pPr algn="r"/>
            <a:r>
              <a:rPr lang="ar-EG" sz="2800" dirty="0" smtClean="0"/>
              <a:t>شعبة: الجوفمعويات</a:t>
            </a:r>
          </a:p>
          <a:p>
            <a:pPr algn="r"/>
            <a:r>
              <a:rPr lang="ar-EG" sz="2800" dirty="0" smtClean="0"/>
              <a:t>طائفة: الهدريات</a:t>
            </a:r>
          </a:p>
          <a:p>
            <a:pPr algn="r"/>
            <a:r>
              <a:rPr lang="ar-EG" sz="2800" dirty="0" smtClean="0"/>
              <a:t>مثال: الهيدرا</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ar-EG" dirty="0" smtClean="0">
                <a:solidFill>
                  <a:schemeClr val="tx1"/>
                </a:solidFill>
              </a:rPr>
              <a:t>البيئة والشكل الخارجى</a:t>
            </a:r>
            <a:endParaRPr lang="ar-EG" dirty="0"/>
          </a:p>
        </p:txBody>
      </p:sp>
      <p:sp>
        <p:nvSpPr>
          <p:cNvPr id="7" name="Content Placeholder 6"/>
          <p:cNvSpPr>
            <a:spLocks noGrp="1"/>
          </p:cNvSpPr>
          <p:nvPr>
            <p:ph sz="half" idx="2"/>
          </p:nvPr>
        </p:nvSpPr>
        <p:spPr>
          <a:xfrm>
            <a:off x="3657600" y="1219200"/>
            <a:ext cx="5181600" cy="5334000"/>
          </a:xfrm>
        </p:spPr>
        <p:txBody>
          <a:bodyPr>
            <a:normAutofit/>
          </a:bodyPr>
          <a:lstStyle/>
          <a:p>
            <a:pPr>
              <a:buFont typeface="Arial" pitchFamily="34" charset="0"/>
              <a:buChar char="•"/>
            </a:pPr>
            <a:r>
              <a:rPr lang="ar-EG" dirty="0" smtClean="0"/>
              <a:t>تعيش الهيدرا ملتصقة بالصخور والنباتات المائية فى برك ومستنقعات المياه العذبة</a:t>
            </a:r>
          </a:p>
          <a:p>
            <a:pPr>
              <a:buFont typeface="Arial" pitchFamily="34" charset="0"/>
              <a:buChar char="•"/>
            </a:pPr>
            <a:r>
              <a:rPr lang="ar-EG" dirty="0" smtClean="0"/>
              <a:t>جسم الهيدرا اسطوانى وقابل للانقباض والتمدد والانثناء. الطرف السفلى مسدود ويعرف </a:t>
            </a:r>
            <a:r>
              <a:rPr lang="ar-EG" dirty="0" smtClean="0">
                <a:solidFill>
                  <a:srgbClr val="FF0000"/>
                </a:solidFill>
              </a:rPr>
              <a:t>بالقرص القاعدى </a:t>
            </a:r>
            <a:r>
              <a:rPr lang="ar-EG" dirty="0" smtClean="0"/>
              <a:t>وبواسطته يلتصق بالنباتات. بينما الطرف العلوى مخروطى الشكل ويعرف </a:t>
            </a:r>
            <a:r>
              <a:rPr lang="ar-EG" dirty="0" smtClean="0">
                <a:solidFill>
                  <a:srgbClr val="FF0000"/>
                </a:solidFill>
              </a:rPr>
              <a:t>بالمخروط فمى </a:t>
            </a:r>
            <a:r>
              <a:rPr lang="ar-EG" dirty="0" smtClean="0"/>
              <a:t>ويوجد فوق قمته </a:t>
            </a:r>
            <a:r>
              <a:rPr lang="ar-EG" dirty="0" smtClean="0">
                <a:solidFill>
                  <a:srgbClr val="FF0000"/>
                </a:solidFill>
              </a:rPr>
              <a:t>فتحة الفم. </a:t>
            </a:r>
            <a:r>
              <a:rPr lang="ar-EG" dirty="0" smtClean="0"/>
              <a:t>يوجد 6-8 </a:t>
            </a:r>
            <a:r>
              <a:rPr lang="ar-EG" dirty="0" smtClean="0">
                <a:solidFill>
                  <a:srgbClr val="FF0000"/>
                </a:solidFill>
              </a:rPr>
              <a:t>لوامس </a:t>
            </a:r>
            <a:r>
              <a:rPr lang="ar-EG" dirty="0" smtClean="0"/>
              <a:t>حول المخروط الفمى.</a:t>
            </a:r>
          </a:p>
          <a:p>
            <a:pPr>
              <a:buNone/>
            </a:pPr>
            <a:endParaRPr lang="ar-EG" dirty="0" smtClean="0"/>
          </a:p>
          <a:p>
            <a:pPr>
              <a:buFont typeface="Arial" pitchFamily="34" charset="0"/>
              <a:buChar char="•"/>
            </a:pPr>
            <a:endParaRPr lang="ar-EG"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533401" y="1828800"/>
            <a:ext cx="3276600" cy="429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EG" sz="2400" dirty="0" smtClean="0">
                <a:solidFill>
                  <a:schemeClr val="tx1"/>
                </a:solidFill>
              </a:rPr>
              <a:t>تظهر على جوانب الهيدرا براعم أو بروزات مستديرة تمثل عدد من الخصيات أو مبيض واحد على كل جانب</a:t>
            </a:r>
            <a:endParaRPr lang="ar-EG" sz="2400" dirty="0">
              <a:solidFill>
                <a:schemeClr val="tx1"/>
              </a:solidFill>
            </a:endParaRPr>
          </a:p>
        </p:txBody>
      </p:sp>
      <p:pic>
        <p:nvPicPr>
          <p:cNvPr id="8" name="Picture 5" descr="~AUT0013"/>
          <p:cNvPicPr>
            <a:picLocks noGrp="1" noChangeAspect="1" noChangeArrowheads="1"/>
          </p:cNvPicPr>
          <p:nvPr>
            <p:ph sz="half" idx="1"/>
          </p:nvPr>
        </p:nvPicPr>
        <p:blipFill>
          <a:blip r:embed="rId2" cstate="print"/>
          <a:srcRect/>
          <a:stretch>
            <a:fillRect/>
          </a:stretch>
        </p:blipFill>
        <p:spPr bwMode="auto">
          <a:xfrm>
            <a:off x="838200" y="1676400"/>
            <a:ext cx="7010400" cy="4959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ar-EG" sz="3600" dirty="0" smtClean="0">
                <a:solidFill>
                  <a:schemeClr val="tx1"/>
                </a:solidFill>
              </a:rPr>
              <a:t>البنيان الخلوى</a:t>
            </a:r>
            <a:endParaRPr lang="ar-EG" sz="3600" dirty="0">
              <a:solidFill>
                <a:schemeClr val="tx1"/>
              </a:solidFill>
            </a:endParaRPr>
          </a:p>
        </p:txBody>
      </p:sp>
      <p:sp>
        <p:nvSpPr>
          <p:cNvPr id="6" name="Content Placeholder 5"/>
          <p:cNvSpPr>
            <a:spLocks noGrp="1"/>
          </p:cNvSpPr>
          <p:nvPr>
            <p:ph sz="half" idx="1"/>
          </p:nvPr>
        </p:nvSpPr>
        <p:spPr/>
        <p:txBody>
          <a:bodyPr>
            <a:normAutofit/>
          </a:bodyPr>
          <a:lstStyle/>
          <a:p>
            <a:pPr algn="just">
              <a:buNone/>
            </a:pPr>
            <a:endParaRPr lang="en-US" dirty="0" smtClean="0"/>
          </a:p>
          <a:p>
            <a:endParaRPr lang="ar-EG" dirty="0"/>
          </a:p>
        </p:txBody>
      </p:sp>
      <p:sp>
        <p:nvSpPr>
          <p:cNvPr id="4" name="Content Placeholder 3"/>
          <p:cNvSpPr>
            <a:spLocks noGrp="1"/>
          </p:cNvSpPr>
          <p:nvPr>
            <p:ph sz="half" idx="2"/>
          </p:nvPr>
        </p:nvSpPr>
        <p:spPr>
          <a:xfrm>
            <a:off x="381000" y="1524000"/>
            <a:ext cx="8305800" cy="4953000"/>
          </a:xfrm>
        </p:spPr>
        <p:txBody>
          <a:bodyPr>
            <a:normAutofit/>
          </a:bodyPr>
          <a:lstStyle/>
          <a:p>
            <a:r>
              <a:rPr lang="ar-EG" b="1" dirty="0" smtClean="0"/>
              <a:t>جدار الجسم رقيق ويحيط بتجويف معدى وعائى يسمى </a:t>
            </a:r>
            <a:r>
              <a:rPr lang="ar-EG" b="1" dirty="0" smtClean="0">
                <a:solidFill>
                  <a:srgbClr val="FF0000"/>
                </a:solidFill>
              </a:rPr>
              <a:t>جوف المعى </a:t>
            </a:r>
            <a:r>
              <a:rPr lang="ar-EG" b="1" dirty="0" smtClean="0"/>
              <a:t>ويمتد أيضا داخل اللوامس.</a:t>
            </a:r>
          </a:p>
          <a:p>
            <a:r>
              <a:rPr lang="ar-EG" b="1" dirty="0" smtClean="0"/>
              <a:t>يتركب جدار الجسم في حيوان الهيدرا من طبقتين هما </a:t>
            </a:r>
            <a:r>
              <a:rPr lang="ar-EG" b="1" dirty="0" smtClean="0">
                <a:solidFill>
                  <a:srgbClr val="FF0000"/>
                </a:solidFill>
              </a:rPr>
              <a:t>الاكتودرم </a:t>
            </a:r>
            <a:r>
              <a:rPr lang="ar-EG" b="1" dirty="0" smtClean="0"/>
              <a:t>و</a:t>
            </a:r>
            <a:r>
              <a:rPr lang="ar-EG" b="1" dirty="0" smtClean="0">
                <a:solidFill>
                  <a:srgbClr val="FF0000"/>
                </a:solidFill>
              </a:rPr>
              <a:t>الإندودرم</a:t>
            </a:r>
            <a:r>
              <a:rPr lang="ar-EG" b="1" dirty="0" smtClean="0"/>
              <a:t> ويوجد بينهما مادة جيلاتينية تعرف </a:t>
            </a:r>
            <a:r>
              <a:rPr lang="ar-EG" b="1" dirty="0" smtClean="0">
                <a:solidFill>
                  <a:srgbClr val="FF0000"/>
                </a:solidFill>
              </a:rPr>
              <a:t>بالميزوجليا أو الهلام المتوسط </a:t>
            </a:r>
            <a:r>
              <a:rPr lang="ar-EG" b="1" dirty="0" smtClean="0"/>
              <a:t>وتفرزها خلايا هاتين الطبقتين.</a:t>
            </a:r>
          </a:p>
          <a:p>
            <a:pPr marL="651510" indent="-514350">
              <a:buFont typeface="+mj-lt"/>
              <a:buAutoNum type="arabicParenR"/>
            </a:pPr>
            <a:r>
              <a:rPr lang="ar-EG" b="1" u="sng" dirty="0" smtClean="0"/>
              <a:t>طبقة الاكتودرم </a:t>
            </a:r>
            <a:r>
              <a:rPr lang="ar-EG" b="1" dirty="0" smtClean="0"/>
              <a:t>: تتكون من أنواع الخلايا الآتية: </a:t>
            </a:r>
          </a:p>
          <a:p>
            <a:pPr algn="just"/>
            <a:r>
              <a:rPr lang="ar-EG" b="1" dirty="0" smtClean="0"/>
              <a:t> الخلايا الطلائية العضلية: </a:t>
            </a:r>
            <a:r>
              <a:rPr lang="ar-SA" sz="2800" dirty="0" smtClean="0"/>
              <a:t>وهى خلايا مخروطية الشكل أطرافها الخارجية عريضة تتلامس</a:t>
            </a:r>
            <a:r>
              <a:rPr lang="ar-EG" sz="2800" dirty="0" smtClean="0"/>
              <a:t> </a:t>
            </a:r>
            <a:r>
              <a:rPr lang="ar-SA" sz="2800" dirty="0" smtClean="0"/>
              <a:t>مع بعضها فتكون غطاءً متصلاً للجسم</a:t>
            </a:r>
            <a:r>
              <a:rPr lang="ar-EG" sz="2800" dirty="0" smtClean="0"/>
              <a:t> (خلايا طلائية)</a:t>
            </a:r>
            <a:r>
              <a:rPr lang="ar-SA" sz="2800" dirty="0" smtClean="0"/>
              <a:t>. وتتصل أطرافها الداخلية بالهلام المتوسط بواسطة ذيول عضلية ولذلك فهى تتحكم فى حركة الحيوان وانثناء جسمه</a:t>
            </a:r>
            <a:r>
              <a:rPr lang="ar-EG" sz="2800" dirty="0" smtClean="0"/>
              <a:t> (خلايا عضلية)</a:t>
            </a:r>
            <a:r>
              <a:rPr lang="ar-SA" sz="2800" dirty="0" smtClean="0"/>
              <a:t>.</a:t>
            </a:r>
            <a:endParaRPr lang="en-US" sz="2800" dirty="0" smtClean="0"/>
          </a:p>
          <a:p>
            <a:pPr marL="651510" indent="-514350">
              <a:buFont typeface="+mj-lt"/>
              <a:buAutoNum type="arabicParenR"/>
            </a:pPr>
            <a:endParaRPr lang="ar-EG"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UT0049"/>
          <p:cNvPicPr>
            <a:picLocks noGrp="1" noChangeAspect="1" noChangeArrowheads="1"/>
          </p:cNvPicPr>
          <p:nvPr>
            <p:ph idx="1"/>
          </p:nvPr>
        </p:nvPicPr>
        <p:blipFill>
          <a:blip r:embed="rId2" cstate="print"/>
          <a:srcRect/>
          <a:stretch>
            <a:fillRect/>
          </a:stretch>
        </p:blipFill>
        <p:spPr bwMode="auto">
          <a:xfrm>
            <a:off x="212235" y="381000"/>
            <a:ext cx="8703165" cy="609599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244</TotalTime>
  <Words>1172</Words>
  <Application>Microsoft Office PowerPoint</Application>
  <PresentationFormat>On-screen Show (4:3)</PresentationFormat>
  <Paragraphs>74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Slide 1</vt:lpstr>
      <vt:lpstr>الصفات العامة لشعبة الجوفمعويات</vt:lpstr>
      <vt:lpstr>Slide 3</vt:lpstr>
      <vt:lpstr>Slide 4</vt:lpstr>
      <vt:lpstr>الهيدرا</vt:lpstr>
      <vt:lpstr>البيئة والشكل الخارجى</vt:lpstr>
      <vt:lpstr>تظهر على جوانب الهيدرا براعم أو بروزات مستديرة تمثل عدد من الخصيات أو مبيض واحد على كل جانب</vt:lpstr>
      <vt:lpstr>البنيان الخلوى</vt:lpstr>
      <vt:lpstr>Slide 9</vt:lpstr>
      <vt:lpstr>Slide 10</vt:lpstr>
      <vt:lpstr>Slide 11</vt:lpstr>
      <vt:lpstr>Slide 12</vt:lpstr>
      <vt:lpstr>Slide 13</vt:lpstr>
      <vt:lpstr>الحركة</vt:lpstr>
      <vt:lpstr>Slide 15</vt:lpstr>
      <vt:lpstr>الاغتذاء</vt:lpstr>
      <vt:lpstr>التنفس والاخراج</vt:lpstr>
      <vt:lpstr>التكاثر فى الهيدرا</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Doaa</dc:creator>
  <cp:lastModifiedBy>Doaa</cp:lastModifiedBy>
  <cp:revision>28</cp:revision>
  <dcterms:created xsi:type="dcterms:W3CDTF">2006-08-16T00:00:00Z</dcterms:created>
  <dcterms:modified xsi:type="dcterms:W3CDTF">2017-10-12T08:58:51Z</dcterms:modified>
</cp:coreProperties>
</file>